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Default Extension="gif" ContentType="image/gif"/>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Override PartName="/ppt/notesSlides/notesSlide3.xml" ContentType="application/vnd.openxmlformats-officedocument.presentationml.notesSlide+xml"/>
  <Override PartName="/ppt/slides/slide3.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7"/>
  </p:notesMasterIdLst>
  <p:sldIdLst>
    <p:sldId id="256" r:id="rId2"/>
    <p:sldId id="303" r:id="rId3"/>
    <p:sldId id="306" r:id="rId4"/>
    <p:sldId id="309" r:id="rId5"/>
    <p:sldId id="310" r:id="rId6"/>
    <p:sldId id="311" r:id="rId7"/>
    <p:sldId id="312" r:id="rId8"/>
    <p:sldId id="313" r:id="rId9"/>
    <p:sldId id="341" r:id="rId10"/>
    <p:sldId id="263" r:id="rId11"/>
    <p:sldId id="314" r:id="rId12"/>
    <p:sldId id="337" r:id="rId13"/>
    <p:sldId id="338" r:id="rId14"/>
    <p:sldId id="342" r:id="rId15"/>
    <p:sldId id="343" r:id="rId16"/>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231" autoAdjust="0"/>
    <p:restoredTop sz="85833" autoAdjust="0"/>
  </p:normalViewPr>
  <p:slideViewPr>
    <p:cSldViewPr>
      <p:cViewPr>
        <p:scale>
          <a:sx n="100" d="100"/>
          <a:sy n="100" d="100"/>
        </p:scale>
        <p:origin x="-270" y="1362"/>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19C02E5F-2EDE-45A8-A186-173B0CEB29B0}" type="datetimeFigureOut">
              <a:rPr lang="en-US" smtClean="0"/>
              <a:pPr/>
              <a:t>8/23/2012</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9F7585A6-FEAD-4BBF-B2E5-E8FB2A67F235}" type="slidenum">
              <a:rPr lang="en-US" smtClean="0"/>
              <a:pPr/>
              <a:t>‹#›</a:t>
            </a:fld>
            <a:endParaRPr lang="en-US"/>
          </a:p>
        </p:txBody>
      </p:sp>
    </p:spTree>
    <p:extLst>
      <p:ext uri="{BB962C8B-B14F-4D97-AF65-F5344CB8AC3E}">
        <p14:creationId xmlns:p14="http://schemas.microsoft.com/office/powerpoint/2010/main" xmlns="" val="378179150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9F7585A6-FEAD-4BBF-B2E5-E8FB2A67F235}" type="slidenum">
              <a:rPr lang="en-US" smtClean="0"/>
              <a:pPr/>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9F639D37-87A1-4758-998E-E8FA4E642944}" type="slidenum">
              <a:rPr lang="en-US" smtClean="0"/>
              <a:pPr/>
              <a:t>10</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92500"/>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000" baseline="0" dirty="0" smtClean="0"/>
              <a:t>Here are the 8 mathematical practices that extend throughout the Common Core State Standards.</a:t>
            </a:r>
            <a:endParaRPr lang="en-US" sz="2000" dirty="0" smtClean="0"/>
          </a:p>
          <a:p>
            <a:endParaRPr lang="en-US" sz="2000" dirty="0" smtClean="0"/>
          </a:p>
          <a:p>
            <a:r>
              <a:rPr lang="en-US" sz="2000" dirty="0" smtClean="0"/>
              <a:t>“The Standards for Mathematical</a:t>
            </a:r>
            <a:r>
              <a:rPr lang="en-US" sz="2000" baseline="0" dirty="0" smtClean="0"/>
              <a:t> Practice describe varieties of expertise that mathematics educators at all levels should seek to develop in their students”</a:t>
            </a:r>
          </a:p>
          <a:p>
            <a:r>
              <a:rPr lang="en-US" sz="2000" baseline="0" dirty="0" smtClean="0"/>
              <a:t>(CCSS, 2010, p. </a:t>
            </a:r>
            <a:r>
              <a:rPr lang="en-US" sz="2000" baseline="0" smtClean="0"/>
              <a:t>6).</a:t>
            </a:r>
            <a:endParaRPr lang="en-US" sz="2000" baseline="0" dirty="0" smtClean="0"/>
          </a:p>
        </p:txBody>
      </p:sp>
      <p:sp>
        <p:nvSpPr>
          <p:cNvPr id="4" name="Slide Number Placeholder 3"/>
          <p:cNvSpPr>
            <a:spLocks noGrp="1"/>
          </p:cNvSpPr>
          <p:nvPr>
            <p:ph type="sldNum" sz="quarter" idx="10"/>
          </p:nvPr>
        </p:nvSpPr>
        <p:spPr/>
        <p:txBody>
          <a:bodyPr/>
          <a:lstStyle/>
          <a:p>
            <a:fld id="{DB7B83F7-B37D-4FB1-AF41-80C8689866F7}" type="slidenum">
              <a:rPr lang="en-US" smtClean="0"/>
              <a:pPr/>
              <a:t>11</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AF3CD469-296F-4860-BCAF-60F825CD9D6D}" type="slidenum">
              <a:rPr lang="en-US" smtClean="0"/>
              <a:pPr/>
              <a:t>12</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Warm-up (Review)</a:t>
            </a:r>
          </a:p>
          <a:p>
            <a:r>
              <a:rPr lang="en-US" dirty="0" smtClean="0"/>
              <a:t>Calendar Math – with support teachers</a:t>
            </a:r>
          </a:p>
          <a:p>
            <a:r>
              <a:rPr lang="en-US" dirty="0" smtClean="0"/>
              <a:t>Rocket math is for automaticity of math facts (simply for practice,</a:t>
            </a:r>
            <a:r>
              <a:rPr lang="en-US" baseline="0" dirty="0" smtClean="0"/>
              <a:t> not a graded assessment)</a:t>
            </a:r>
            <a:endParaRPr lang="en-US" dirty="0"/>
          </a:p>
        </p:txBody>
      </p:sp>
      <p:sp>
        <p:nvSpPr>
          <p:cNvPr id="4" name="Slide Number Placeholder 3"/>
          <p:cNvSpPr>
            <a:spLocks noGrp="1"/>
          </p:cNvSpPr>
          <p:nvPr>
            <p:ph type="sldNum" sz="quarter" idx="10"/>
          </p:nvPr>
        </p:nvSpPr>
        <p:spPr/>
        <p:txBody>
          <a:bodyPr/>
          <a:lstStyle/>
          <a:p>
            <a:fld id="{9F7585A6-FEAD-4BBF-B2E5-E8FB2A67F235}" type="slidenum">
              <a:rPr lang="en-US" smtClean="0"/>
              <a:pPr/>
              <a:t>13</a:t>
            </a:fld>
            <a:endParaRPr lang="en-US"/>
          </a:p>
        </p:txBody>
      </p:sp>
    </p:spTree>
    <p:extLst>
      <p:ext uri="{BB962C8B-B14F-4D97-AF65-F5344CB8AC3E}">
        <p14:creationId xmlns:p14="http://schemas.microsoft.com/office/powerpoint/2010/main" xmlns="" val="196382291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F7585A6-FEAD-4BBF-B2E5-E8FB2A67F235}" type="slidenum">
              <a:rPr lang="en-US" smtClean="0"/>
              <a:pPr/>
              <a:t>15</a:t>
            </a:fld>
            <a:endParaRPr lang="en-US"/>
          </a:p>
        </p:txBody>
      </p:sp>
    </p:spTree>
    <p:extLst>
      <p:ext uri="{BB962C8B-B14F-4D97-AF65-F5344CB8AC3E}">
        <p14:creationId xmlns:p14="http://schemas.microsoft.com/office/powerpoint/2010/main" xmlns="" val="226921147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u="sng" dirty="0" smtClean="0"/>
              <a:t>TALKING POINTS:</a:t>
            </a:r>
          </a:p>
          <a:p>
            <a:pPr marL="172616" indent="-172616">
              <a:buFontTx/>
              <a:buChar char="-"/>
            </a:pPr>
            <a:r>
              <a:rPr lang="en-US" dirty="0" smtClean="0"/>
              <a:t>45 States and the District of Columbia have adopted the Common Core State Standards</a:t>
            </a:r>
          </a:p>
          <a:p>
            <a:pPr marL="172616" indent="-172616">
              <a:buFontTx/>
              <a:buChar char="-"/>
            </a:pPr>
            <a:r>
              <a:rPr lang="en-US" dirty="0" smtClean="0"/>
              <a:t>Most states are committed to implementing the standards by the 2014-2015 school year</a:t>
            </a:r>
          </a:p>
          <a:p>
            <a:endParaRPr lang="en-US" dirty="0"/>
          </a:p>
        </p:txBody>
      </p:sp>
      <p:sp>
        <p:nvSpPr>
          <p:cNvPr id="4" name="Slide Number Placeholder 3"/>
          <p:cNvSpPr>
            <a:spLocks noGrp="1"/>
          </p:cNvSpPr>
          <p:nvPr>
            <p:ph type="sldNum" sz="quarter" idx="10"/>
          </p:nvPr>
        </p:nvSpPr>
        <p:spPr/>
        <p:txBody>
          <a:bodyPr/>
          <a:lstStyle/>
          <a:p>
            <a:fld id="{B17FC7B5-2123-4319-A033-93B82A5F3008}" type="slidenum">
              <a:rPr lang="en-US" smtClean="0"/>
              <a:pPr/>
              <a:t>2</a:t>
            </a:fld>
            <a:endParaRPr lang="en-U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32500" lnSpcReduction="20000"/>
          </a:bodyPr>
          <a:lstStyle/>
          <a:p>
            <a:pPr>
              <a:spcBef>
                <a:spcPts val="1812"/>
              </a:spcBef>
              <a:buClr>
                <a:srgbClr val="8F23B3"/>
              </a:buClr>
            </a:pPr>
            <a:r>
              <a:rPr lang="en-US" sz="2600" u="sng" dirty="0" smtClean="0"/>
              <a:t>TALKING POINTS</a:t>
            </a:r>
          </a:p>
          <a:p>
            <a:pPr>
              <a:spcBef>
                <a:spcPts val="1812"/>
              </a:spcBef>
              <a:buClr>
                <a:srgbClr val="8F23B3"/>
              </a:buClr>
            </a:pPr>
            <a:endParaRPr lang="en-US" sz="2600" dirty="0" smtClean="0"/>
          </a:p>
          <a:p>
            <a:pPr>
              <a:spcBef>
                <a:spcPts val="1812"/>
              </a:spcBef>
              <a:buClr>
                <a:srgbClr val="8F23B3"/>
              </a:buClr>
            </a:pPr>
            <a:r>
              <a:rPr lang="en-US" sz="2600" dirty="0" smtClean="0"/>
              <a:t>PARCC is an alliance of 25 states, educating nearly 25 million students, that are working together to develop a common set of K-12 assessments in English and math anchored in what it takes to be ready for college and careers. PARCC is led by 16 governing board states (and D.C.) represented in Dark Blue. </a:t>
            </a:r>
          </a:p>
          <a:p>
            <a:pPr>
              <a:spcBef>
                <a:spcPts val="1812"/>
              </a:spcBef>
              <a:buClr>
                <a:srgbClr val="8F23B3"/>
              </a:buClr>
            </a:pPr>
            <a:endParaRPr lang="en-US" sz="2600" dirty="0" smtClean="0"/>
          </a:p>
          <a:p>
            <a:pPr>
              <a:spcBef>
                <a:spcPts val="1812"/>
              </a:spcBef>
              <a:buClr>
                <a:srgbClr val="8F23B3"/>
              </a:buClr>
            </a:pPr>
            <a:r>
              <a:rPr lang="en-US" sz="2600" dirty="0" smtClean="0"/>
              <a:t>CLICK: The chair of the governing board is Mitchell Chester, Education Commissioner of Massachusetts, and the state of Florida is serving as its fiscal agent. </a:t>
            </a:r>
          </a:p>
          <a:p>
            <a:pPr>
              <a:spcBef>
                <a:spcPts val="1812"/>
              </a:spcBef>
              <a:buClr>
                <a:srgbClr val="8F23B3"/>
              </a:buClr>
            </a:pPr>
            <a:endParaRPr lang="en-US" sz="2600" dirty="0" smtClean="0"/>
          </a:p>
          <a:p>
            <a:pPr>
              <a:spcBef>
                <a:spcPts val="1812"/>
              </a:spcBef>
              <a:buClr>
                <a:srgbClr val="8F23B3"/>
              </a:buClr>
            </a:pPr>
            <a:r>
              <a:rPr lang="en-US" sz="2600" dirty="0" smtClean="0"/>
              <a:t>CLICK: Achieve is the project manager for PARCC, essentially serving as the staff for the consortium and coordinating the work.   Collectively the PARCC states educate nearly 25 million students.</a:t>
            </a:r>
          </a:p>
          <a:p>
            <a:pPr marL="0" lvl="1">
              <a:spcAft>
                <a:spcPts val="594"/>
              </a:spcAft>
              <a:buClr>
                <a:srgbClr val="8F23B3"/>
              </a:buClr>
            </a:pPr>
            <a:endParaRPr lang="en-US" dirty="0" smtClean="0"/>
          </a:p>
          <a:p>
            <a:pPr marL="0" lvl="1">
              <a:spcAft>
                <a:spcPts val="594"/>
              </a:spcAft>
              <a:buClr>
                <a:srgbClr val="8F23B3"/>
              </a:buClr>
            </a:pPr>
            <a:r>
              <a:rPr lang="en-US" dirty="0" smtClean="0"/>
              <a:t>Governing States will pilot and field test the assessment system components over the next three years and administer the new assessment system during the 2014-15 school year. Governing States will use the results from the PARCC assessments in their state accountability systems</a:t>
            </a:r>
          </a:p>
          <a:p>
            <a:pPr marL="0" lvl="1">
              <a:spcAft>
                <a:spcPts val="594"/>
              </a:spcAft>
              <a:buClr>
                <a:srgbClr val="8F23B3"/>
              </a:buClr>
            </a:pPr>
            <a:endParaRPr lang="en-US" dirty="0" smtClean="0"/>
          </a:p>
          <a:p>
            <a:pPr marL="0" lvl="1">
              <a:spcAft>
                <a:spcPts val="594"/>
              </a:spcAft>
              <a:buClr>
                <a:srgbClr val="8F23B3"/>
              </a:buClr>
            </a:pPr>
            <a:r>
              <a:rPr lang="en-US" dirty="0" smtClean="0"/>
              <a:t>The chief state school officers of the Governing States serve on the PARCC Governing Board and make decisions on behalf of the Partnership on major policies and operational procedures </a:t>
            </a:r>
          </a:p>
          <a:p>
            <a:pPr>
              <a:spcAft>
                <a:spcPts val="594"/>
              </a:spcAft>
              <a:buClr>
                <a:srgbClr val="8F23B3"/>
              </a:buClr>
            </a:pPr>
            <a:endParaRPr lang="en-US" dirty="0" smtClean="0"/>
          </a:p>
          <a:p>
            <a:pPr>
              <a:spcAft>
                <a:spcPts val="594"/>
              </a:spcAft>
              <a:buClr>
                <a:srgbClr val="8F23B3"/>
              </a:buClr>
            </a:pPr>
            <a:r>
              <a:rPr lang="en-US" dirty="0" smtClean="0"/>
              <a:t>Participating States (light blue) provide staff to serve on PARCC’s design committees, working groups, and other task forces established by the Governing Board to conduct the work necessary to design and develop PARCC’s proposed assessment system. By 2014–15, any state that remains in PARCC must commit to statewide implementation and administration of the Partnership’s assessment system  Any PARCC Participating State prepared to make the commitments and take on the responsibilities of a Governing State can become one</a:t>
            </a:r>
          </a:p>
          <a:p>
            <a:pPr>
              <a:spcAft>
                <a:spcPts val="594"/>
              </a:spcAft>
              <a:buClr>
                <a:srgbClr val="8F23B3"/>
              </a:buClr>
            </a:pPr>
            <a:endParaRPr lang="en-US" dirty="0" smtClean="0"/>
          </a:p>
          <a:p>
            <a:pPr>
              <a:spcAft>
                <a:spcPts val="594"/>
              </a:spcAft>
              <a:buClr>
                <a:srgbClr val="8F23B3"/>
              </a:buClr>
            </a:pPr>
            <a:r>
              <a:rPr lang="en-US" u="sng" dirty="0" smtClean="0"/>
              <a:t>NOTES</a:t>
            </a:r>
          </a:p>
          <a:p>
            <a:endParaRPr lang="en-US" dirty="0" smtClean="0"/>
          </a:p>
          <a:p>
            <a:pPr>
              <a:buFont typeface="Arial" pitchFamily="34" charset="0"/>
              <a:buChar char="•"/>
            </a:pPr>
            <a:r>
              <a:rPr lang="en-US" b="1" dirty="0" smtClean="0"/>
              <a:t>Governing Board: </a:t>
            </a:r>
            <a:r>
              <a:rPr lang="en-US" dirty="0" smtClean="0"/>
              <a:t>Comprised of K-12 chiefs from Governing Board States</a:t>
            </a:r>
          </a:p>
          <a:p>
            <a:pPr>
              <a:buFont typeface="Arial" pitchFamily="34" charset="0"/>
              <a:buChar char="•"/>
            </a:pPr>
            <a:r>
              <a:rPr lang="en-US" b="1" dirty="0" smtClean="0"/>
              <a:t>Technical Advisory Committee: </a:t>
            </a:r>
            <a:r>
              <a:rPr lang="en-US" dirty="0" smtClean="0"/>
              <a:t>Comprised of state/national assessment experts</a:t>
            </a:r>
          </a:p>
          <a:p>
            <a:pPr>
              <a:buFont typeface="Arial" pitchFamily="34" charset="0"/>
              <a:buChar char="•"/>
            </a:pPr>
            <a:r>
              <a:rPr lang="en-US" b="1" dirty="0" smtClean="0"/>
              <a:t>Leadership Team: </a:t>
            </a:r>
            <a:r>
              <a:rPr lang="en-US" dirty="0" smtClean="0"/>
              <a:t>Comprised of delegates of K-12 chiefs from Governing Board States (e.g., Assoc. Supt for Curriculum, Assessment and/or Instruction)</a:t>
            </a:r>
          </a:p>
          <a:p>
            <a:pPr>
              <a:buFont typeface="Arial" pitchFamily="34" charset="0"/>
              <a:buChar char="•"/>
            </a:pPr>
            <a:r>
              <a:rPr lang="en-US" b="1" dirty="0" smtClean="0"/>
              <a:t>ACCR: </a:t>
            </a:r>
            <a:r>
              <a:rPr lang="en-US" dirty="0" smtClean="0"/>
              <a:t>Comprised of national and state postsecondary leaders</a:t>
            </a:r>
          </a:p>
          <a:p>
            <a:pPr>
              <a:buFont typeface="Arial" pitchFamily="34" charset="0"/>
              <a:buChar char="•"/>
            </a:pPr>
            <a:r>
              <a:rPr lang="en-US" b="1" dirty="0" smtClean="0"/>
              <a:t>Operational Working Groups: </a:t>
            </a:r>
            <a:r>
              <a:rPr lang="en-US" dirty="0" smtClean="0"/>
              <a:t>Comprised of national, state, and local experts and leaders in their specific areas of expertise</a:t>
            </a:r>
          </a:p>
        </p:txBody>
      </p:sp>
      <p:sp>
        <p:nvSpPr>
          <p:cNvPr id="4" name="Slide Number Placeholder 3"/>
          <p:cNvSpPr>
            <a:spLocks noGrp="1"/>
          </p:cNvSpPr>
          <p:nvPr>
            <p:ph type="sldNum" sz="quarter" idx="10"/>
          </p:nvPr>
        </p:nvSpPr>
        <p:spPr/>
        <p:txBody>
          <a:bodyPr/>
          <a:lstStyle/>
          <a:p>
            <a:fld id="{B17FC7B5-2123-4319-A033-93B82A5F3008}" type="slidenum">
              <a:rPr lang="en-US" smtClean="0"/>
              <a:pPr/>
              <a:t>3</a:t>
            </a:fld>
            <a:endParaRPr lang="en-US"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buFont typeface="Arial" pitchFamily="34" charset="0"/>
              <a:buNone/>
            </a:pPr>
            <a:r>
              <a:rPr lang="en-US" dirty="0" smtClean="0"/>
              <a:t>Teresa Sweet</a:t>
            </a:r>
          </a:p>
          <a:p>
            <a:pPr>
              <a:buFont typeface="Arial" pitchFamily="34" charset="0"/>
              <a:buNone/>
            </a:pPr>
            <a:endParaRPr lang="en-US" dirty="0" smtClean="0"/>
          </a:p>
          <a:p>
            <a:pPr>
              <a:buFont typeface="Arial" pitchFamily="34" charset="0"/>
              <a:buChar char="•"/>
            </a:pPr>
            <a:r>
              <a:rPr lang="en-US" dirty="0" smtClean="0"/>
              <a:t>Full implementation of CCSS</a:t>
            </a:r>
            <a:r>
              <a:rPr lang="en-US" baseline="0" dirty="0" smtClean="0"/>
              <a:t> beginning with Kindergarten in 2011-12</a:t>
            </a:r>
          </a:p>
          <a:p>
            <a:pPr>
              <a:buFont typeface="Arial" pitchFamily="34" charset="0"/>
              <a:buChar char="•"/>
            </a:pPr>
            <a:endParaRPr lang="en-US" baseline="0" dirty="0" smtClean="0"/>
          </a:p>
          <a:p>
            <a:pPr>
              <a:buFont typeface="Arial" pitchFamily="34" charset="0"/>
              <a:buChar char="•"/>
            </a:pPr>
            <a:r>
              <a:rPr lang="en-US" baseline="0" dirty="0" smtClean="0"/>
              <a:t>It is essential that complex, rich, informational text become an integral part of instruction for reading and writing beginning with Kindergarten; informational text should include topics related to History, Social Studies, Science, and Technical Subjects at every grade level.</a:t>
            </a:r>
          </a:p>
          <a:p>
            <a:pPr>
              <a:buFont typeface="Arial" pitchFamily="34" charset="0"/>
              <a:buChar char="•"/>
            </a:pPr>
            <a:endParaRPr lang="en-US" baseline="0" dirty="0" smtClean="0"/>
          </a:p>
          <a:p>
            <a:pPr>
              <a:buFont typeface="Arial" pitchFamily="34" charset="0"/>
              <a:buChar char="•"/>
            </a:pPr>
            <a:r>
              <a:rPr lang="en-US" baseline="0" dirty="0" smtClean="0"/>
              <a:t> 2013-14 will be our year of transition for grades 3 through 12.  Instruction should be blended (a combination of the CCSS and NGSSS) as appropriate to ensure there are no gaps in presentation of the content. The Department will provide guidance related to blended instruction for each grade and content area.</a:t>
            </a:r>
            <a:endParaRPr lang="en-US" dirty="0"/>
          </a:p>
        </p:txBody>
      </p:sp>
      <p:sp>
        <p:nvSpPr>
          <p:cNvPr id="4" name="Slide Number Placeholder 3"/>
          <p:cNvSpPr>
            <a:spLocks noGrp="1"/>
          </p:cNvSpPr>
          <p:nvPr>
            <p:ph type="sldNum" sz="quarter" idx="10"/>
          </p:nvPr>
        </p:nvSpPr>
        <p:spPr/>
        <p:txBody>
          <a:bodyPr/>
          <a:lstStyle/>
          <a:p>
            <a:fld id="{B17FC7B5-2123-4319-A033-93B82A5F3008}" type="slidenum">
              <a:rPr lang="en-US" smtClean="0"/>
              <a:pPr/>
              <a:t>4</a:t>
            </a:fld>
            <a:endParaRPr lang="en-US"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buFont typeface="Arial" pitchFamily="34" charset="0"/>
              <a:buNone/>
            </a:pPr>
            <a:r>
              <a:rPr lang="en-US" dirty="0" smtClean="0"/>
              <a:t>Teresa Sweet</a:t>
            </a:r>
          </a:p>
          <a:p>
            <a:pPr>
              <a:buFont typeface="Arial" pitchFamily="34" charset="0"/>
              <a:buNone/>
            </a:pPr>
            <a:endParaRPr lang="en-US" dirty="0" smtClean="0"/>
          </a:p>
          <a:p>
            <a:pPr>
              <a:buFont typeface="Arial" pitchFamily="34" charset="0"/>
              <a:buChar char="•"/>
            </a:pPr>
            <a:r>
              <a:rPr lang="en-US" dirty="0" smtClean="0"/>
              <a:t>Full implementation of CCSS</a:t>
            </a:r>
            <a:r>
              <a:rPr lang="en-US" baseline="0" dirty="0" smtClean="0"/>
              <a:t> beginning with Kindergarten in 2011-12</a:t>
            </a:r>
          </a:p>
          <a:p>
            <a:pPr>
              <a:buFont typeface="Arial" pitchFamily="34" charset="0"/>
              <a:buChar char="•"/>
            </a:pPr>
            <a:endParaRPr lang="en-US" baseline="0" dirty="0" smtClean="0"/>
          </a:p>
          <a:p>
            <a:pPr>
              <a:buFont typeface="Arial" pitchFamily="34" charset="0"/>
              <a:buChar char="•"/>
            </a:pPr>
            <a:r>
              <a:rPr lang="en-US" baseline="0" dirty="0" smtClean="0"/>
              <a:t>It is essential that complex, rich, informational text become an integral part of instruction for reading and writing beginning with Kindergarten; informational text should include topics related to History, Social Studies, Science, and Technical Subjects at every grade level.</a:t>
            </a:r>
          </a:p>
          <a:p>
            <a:pPr>
              <a:buFont typeface="Arial" pitchFamily="34" charset="0"/>
              <a:buChar char="•"/>
            </a:pPr>
            <a:endParaRPr lang="en-US" baseline="0" dirty="0" smtClean="0"/>
          </a:p>
          <a:p>
            <a:pPr>
              <a:buFont typeface="Arial" pitchFamily="34" charset="0"/>
              <a:buChar char="•"/>
            </a:pPr>
            <a:r>
              <a:rPr lang="en-US" baseline="0" dirty="0" smtClean="0"/>
              <a:t> 2013-14 will be our year of transition for grades 3 through 12.  Instruction should be blended (a combination of the CCSS and NGSSS) as appropriate to ensure there are no gaps in presentation of the content. The Department will provide guidance related to blended instruction for each grade and content area.</a:t>
            </a:r>
            <a:endParaRPr lang="en-US" dirty="0"/>
          </a:p>
        </p:txBody>
      </p:sp>
      <p:sp>
        <p:nvSpPr>
          <p:cNvPr id="4" name="Slide Number Placeholder 3"/>
          <p:cNvSpPr>
            <a:spLocks noGrp="1"/>
          </p:cNvSpPr>
          <p:nvPr>
            <p:ph type="sldNum" sz="quarter" idx="10"/>
          </p:nvPr>
        </p:nvSpPr>
        <p:spPr/>
        <p:txBody>
          <a:bodyPr/>
          <a:lstStyle/>
          <a:p>
            <a:fld id="{B17FC7B5-2123-4319-A033-93B82A5F3008}" type="slidenum">
              <a:rPr lang="en-US" smtClean="0"/>
              <a:pPr/>
              <a:t>5</a:t>
            </a:fld>
            <a:endParaRPr lang="en-US"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err="1" smtClean="0"/>
              <a:t>www.corestandards.org</a:t>
            </a:r>
            <a:endParaRPr lang="en-US" dirty="0" smtClean="0"/>
          </a:p>
          <a:p>
            <a:r>
              <a:rPr lang="en-US" dirty="0" smtClean="0"/>
              <a:t>Standards</a:t>
            </a:r>
          </a:p>
          <a:p>
            <a:r>
              <a:rPr lang="en-US" dirty="0" smtClean="0"/>
              <a:t>Content</a:t>
            </a:r>
            <a:endParaRPr lang="en-US" dirty="0"/>
          </a:p>
        </p:txBody>
      </p:sp>
      <p:sp>
        <p:nvSpPr>
          <p:cNvPr id="4" name="Slide Number Placeholder 3"/>
          <p:cNvSpPr>
            <a:spLocks noGrp="1"/>
          </p:cNvSpPr>
          <p:nvPr>
            <p:ph type="sldNum" sz="quarter" idx="10"/>
          </p:nvPr>
        </p:nvSpPr>
        <p:spPr/>
        <p:txBody>
          <a:bodyPr/>
          <a:lstStyle/>
          <a:p>
            <a:fld id="{9F7585A6-FEAD-4BBF-B2E5-E8FB2A67F235}" type="slidenum">
              <a:rPr lang="en-US" smtClean="0"/>
              <a:pPr/>
              <a:t>6</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b="1" dirty="0"/>
          </a:p>
        </p:txBody>
      </p:sp>
      <p:sp>
        <p:nvSpPr>
          <p:cNvPr id="4" name="Slide Number Placeholder 3"/>
          <p:cNvSpPr>
            <a:spLocks noGrp="1"/>
          </p:cNvSpPr>
          <p:nvPr>
            <p:ph type="sldNum" sz="quarter" idx="10"/>
          </p:nvPr>
        </p:nvSpPr>
        <p:spPr/>
        <p:txBody>
          <a:bodyPr/>
          <a:lstStyle/>
          <a:p>
            <a:fld id="{B17FC7B5-2123-4319-A033-93B82A5F3008}" type="slidenum">
              <a:rPr lang="en-US" smtClean="0"/>
              <a:pPr/>
              <a:t>7</a:t>
            </a:fld>
            <a:endParaRPr lang="en-US"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b="1" dirty="0"/>
          </a:p>
        </p:txBody>
      </p:sp>
      <p:sp>
        <p:nvSpPr>
          <p:cNvPr id="4" name="Slide Number Placeholder 3"/>
          <p:cNvSpPr>
            <a:spLocks noGrp="1"/>
          </p:cNvSpPr>
          <p:nvPr>
            <p:ph type="sldNum" sz="quarter" idx="10"/>
          </p:nvPr>
        </p:nvSpPr>
        <p:spPr/>
        <p:txBody>
          <a:bodyPr/>
          <a:lstStyle/>
          <a:p>
            <a:fld id="{B17FC7B5-2123-4319-A033-93B82A5F3008}" type="slidenum">
              <a:rPr lang="en-US" smtClean="0"/>
              <a:pPr/>
              <a:t>8</a:t>
            </a:fld>
            <a:endParaRPr lang="en-US" dirty="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9F7585A6-FEAD-4BBF-B2E5-E8FB2A67F235}" type="slidenum">
              <a:rPr lang="en-US" smtClean="0"/>
              <a:pPr/>
              <a:t>9</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5" name="Rounded Rectangle 14"/>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Rounded Rectangle 9"/>
          <p:cNvSpPr/>
          <p:nvPr/>
        </p:nvSpPr>
        <p:spPr>
          <a:xfrm>
            <a:off x="418596" y="434162"/>
            <a:ext cx="8306809" cy="3108960"/>
          </a:xfrm>
          <a:prstGeom prst="roundRect">
            <a:avLst>
              <a:gd name="adj" fmla="val 4578"/>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Title 4"/>
          <p:cNvSpPr>
            <a:spLocks noGrp="1"/>
          </p:cNvSpPr>
          <p:nvPr>
            <p:ph type="ctrTitle"/>
          </p:nvPr>
        </p:nvSpPr>
        <p:spPr>
          <a:xfrm>
            <a:off x="722376" y="1820206"/>
            <a:ext cx="7772400" cy="1828800"/>
          </a:xfrm>
        </p:spPr>
        <p:txBody>
          <a:bodyPr lIns="45720" rIns="45720" bIns="45720"/>
          <a:lstStyle>
            <a:lvl1pPr algn="r">
              <a:defRPr sz="4500" b="1">
                <a:solidFill>
                  <a:schemeClr val="accent1">
                    <a:tint val="88000"/>
                    <a:satMod val="150000"/>
                  </a:schemeClr>
                </a:solidFill>
                <a:effectLst>
                  <a:outerShdw blurRad="53975" dist="22860" dir="5400000" algn="tl" rotWithShape="0">
                    <a:srgbClr val="000000">
                      <a:alpha val="55000"/>
                    </a:srgbClr>
                  </a:outerShdw>
                </a:effectLst>
              </a:defRPr>
            </a:lvl1pPr>
            <a:extLst/>
          </a:lstStyle>
          <a:p>
            <a:r>
              <a:rPr kumimoji="0" lang="en-US" smtClean="0"/>
              <a:t>Click to edit Master title style</a:t>
            </a:r>
            <a:endParaRPr kumimoji="0" lang="en-US"/>
          </a:p>
        </p:txBody>
      </p:sp>
      <p:sp>
        <p:nvSpPr>
          <p:cNvPr id="20" name="Subtitle 19"/>
          <p:cNvSpPr>
            <a:spLocks noGrp="1"/>
          </p:cNvSpPr>
          <p:nvPr>
            <p:ph type="subTitle" idx="1"/>
          </p:nvPr>
        </p:nvSpPr>
        <p:spPr>
          <a:xfrm>
            <a:off x="722376" y="3685032"/>
            <a:ext cx="7772400" cy="914400"/>
          </a:xfrm>
        </p:spPr>
        <p:txBody>
          <a:bodyPr lIns="182880" tIns="0"/>
          <a:lstStyle>
            <a:lvl1pPr marL="36576" indent="0" algn="r">
              <a:spcBef>
                <a:spcPts val="0"/>
              </a:spcBef>
              <a:buNone/>
              <a:defRPr sz="2000">
                <a:solidFill>
                  <a:schemeClr val="bg2">
                    <a:shade val="2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19" name="Date Placeholder 18"/>
          <p:cNvSpPr>
            <a:spLocks noGrp="1"/>
          </p:cNvSpPr>
          <p:nvPr>
            <p:ph type="dt" sz="half" idx="10"/>
          </p:nvPr>
        </p:nvSpPr>
        <p:spPr/>
        <p:txBody>
          <a:bodyPr/>
          <a:lstStyle>
            <a:extLst/>
          </a:lstStyle>
          <a:p>
            <a:fld id="{79032BAD-FC69-41BA-9FEF-B7F0168A51E5}" type="datetimeFigureOut">
              <a:rPr lang="en-US" smtClean="0"/>
              <a:pPr/>
              <a:t>8/23/2012</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11" name="Slide Number Placeholder 10"/>
          <p:cNvSpPr>
            <a:spLocks noGrp="1"/>
          </p:cNvSpPr>
          <p:nvPr>
            <p:ph type="sldNum" sz="quarter" idx="12"/>
          </p:nvPr>
        </p:nvSpPr>
        <p:spPr/>
        <p:txBody>
          <a:bodyPr/>
          <a:lstStyle>
            <a:extLst/>
          </a:lstStyle>
          <a:p>
            <a:fld id="{7BC8BFCF-53E3-4C3B-A1AD-147A4E13D5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502920" y="4983480"/>
            <a:ext cx="8183880" cy="1051560"/>
          </a:xfrm>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502920" y="530352"/>
            <a:ext cx="8183880" cy="4187952"/>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79032BAD-FC69-41BA-9FEF-B7F0168A51E5}" type="datetimeFigureOut">
              <a:rPr lang="en-US" smtClean="0"/>
              <a:pPr/>
              <a:t>8/23/2012</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7BC8BFCF-53E3-4C3B-A1AD-147A4E13D5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533404"/>
            <a:ext cx="1981200" cy="5257799"/>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533400" y="533402"/>
            <a:ext cx="5943600" cy="525780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79032BAD-FC69-41BA-9FEF-B7F0168A51E5}" type="datetimeFigureOut">
              <a:rPr lang="en-US" smtClean="0"/>
              <a:pPr/>
              <a:t>8/23/2012</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7BC8BFCF-53E3-4C3B-A1AD-147A4E13D5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502920" y="4983480"/>
            <a:ext cx="8183880" cy="1051560"/>
          </a:xfrm>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a:xfrm>
            <a:off x="502920" y="530352"/>
            <a:ext cx="8183880" cy="4187952"/>
          </a:xfrm>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79032BAD-FC69-41BA-9FEF-B7F0168A51E5}" type="datetimeFigureOut">
              <a:rPr lang="en-US" smtClean="0"/>
              <a:pPr/>
              <a:t>8/23/2012</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7BC8BFCF-53E3-4C3B-A1AD-147A4E13D5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14" name="Rounded Rectangle 13"/>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Rounded Rectangle 10"/>
          <p:cNvSpPr/>
          <p:nvPr/>
        </p:nvSpPr>
        <p:spPr>
          <a:xfrm>
            <a:off x="418596" y="434162"/>
            <a:ext cx="8306809" cy="4341329"/>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468344" y="4928616"/>
            <a:ext cx="8183880" cy="676656"/>
          </a:xfrm>
        </p:spPr>
        <p:txBody>
          <a:bodyPr lIns="91440" bIns="0" anchor="b"/>
          <a:lstStyle>
            <a:lvl1pPr algn="l">
              <a:buNone/>
              <a:defRPr sz="3600" b="0" cap="none" baseline="0">
                <a:solidFill>
                  <a:schemeClr val="bg2">
                    <a:shade val="25000"/>
                  </a:schemeClr>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68344" y="5624484"/>
            <a:ext cx="8183880" cy="420624"/>
          </a:xfrm>
        </p:spPr>
        <p:txBody>
          <a:bodyPr lIns="118872" tIns="0" anchor="t"/>
          <a:lstStyle>
            <a:lvl1pPr marL="0" marR="36576" indent="0" algn="l">
              <a:spcBef>
                <a:spcPts val="0"/>
              </a:spcBef>
              <a:spcAft>
                <a:spcPts val="0"/>
              </a:spcAft>
              <a:buNone/>
              <a:defRPr sz="1800" b="0">
                <a:solidFill>
                  <a:schemeClr val="accent1">
                    <a:shade val="50000"/>
                    <a:satMod val="110000"/>
                  </a:schemeClr>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79032BAD-FC69-41BA-9FEF-B7F0168A51E5}" type="datetimeFigureOut">
              <a:rPr lang="en-US" smtClean="0"/>
              <a:pPr/>
              <a:t>8/23/2012</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7BC8BFCF-53E3-4C3B-A1AD-147A4E13D5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514352" y="530352"/>
            <a:ext cx="3931920" cy="4389120"/>
          </a:xfrm>
        </p:spPr>
        <p:txBody>
          <a:bodyPr/>
          <a:lstStyle>
            <a:lvl1pPr>
              <a:defRPr sz="2600"/>
            </a:lvl1pPr>
            <a:lvl2pPr>
              <a:defRPr sz="22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755360" y="530352"/>
            <a:ext cx="3931920" cy="4389120"/>
          </a:xfrm>
        </p:spPr>
        <p:txBody>
          <a:bodyPr/>
          <a:lstStyle>
            <a:lvl1pPr>
              <a:defRPr sz="2600"/>
            </a:lvl1pPr>
            <a:lvl2pPr>
              <a:defRPr sz="22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79032BAD-FC69-41BA-9FEF-B7F0168A51E5}" type="datetimeFigureOut">
              <a:rPr lang="en-US" smtClean="0"/>
              <a:pPr/>
              <a:t>8/23/2012</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7BC8BFCF-53E3-4C3B-A1AD-147A4E13D5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02920" y="4983480"/>
            <a:ext cx="8183880" cy="1051560"/>
          </a:xfrm>
        </p:spPr>
        <p:txBody>
          <a:bodyPr anchor="b"/>
          <a:lstStyle>
            <a:lvl1pPr>
              <a:defRPr b="1"/>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607224" y="579438"/>
            <a:ext cx="3931920" cy="792162"/>
          </a:xfrm>
        </p:spPr>
        <p:txBody>
          <a:bodyPr lIns="146304"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52169" y="579438"/>
            <a:ext cx="3931920" cy="792162"/>
          </a:xfrm>
        </p:spPr>
        <p:txBody>
          <a:bodyPr lIns="137160"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607224" y="1447800"/>
            <a:ext cx="3931920" cy="3489960"/>
          </a:xfrm>
        </p:spPr>
        <p:txBody>
          <a:bodyPr anchor="t"/>
          <a:lstStyle>
            <a:lvl1pPr algn="l">
              <a:defRPr sz="2400"/>
            </a:lvl1pPr>
            <a:lvl2pPr algn="l">
              <a:defRPr sz="2000"/>
            </a:lvl2pPr>
            <a:lvl3pPr algn="l">
              <a:defRPr sz="1800"/>
            </a:lvl3pPr>
            <a:lvl4pPr algn="l">
              <a:defRPr sz="1600"/>
            </a:lvl4pPr>
            <a:lvl5pPr algn="l">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52169" y="1447800"/>
            <a:ext cx="3931920" cy="3489960"/>
          </a:xfrm>
        </p:spPr>
        <p:txBody>
          <a:bodyPr anchor="t"/>
          <a:lstStyle>
            <a:lvl1pPr algn="l">
              <a:defRPr sz="2400"/>
            </a:lvl1pPr>
            <a:lvl2pPr algn="l">
              <a:defRPr sz="2000"/>
            </a:lvl2pPr>
            <a:lvl3pPr algn="l">
              <a:defRPr sz="1800"/>
            </a:lvl3pPr>
            <a:lvl4pPr algn="l">
              <a:defRPr sz="1600"/>
            </a:lvl4pPr>
            <a:lvl5pPr algn="l">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79032BAD-FC69-41BA-9FEF-B7F0168A51E5}" type="datetimeFigureOut">
              <a:rPr lang="en-US" smtClean="0"/>
              <a:pPr/>
              <a:t>8/23/2012</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7BC8BFCF-53E3-4C3B-A1AD-147A4E13D5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79032BAD-FC69-41BA-9FEF-B7F0168A51E5}" type="datetimeFigureOut">
              <a:rPr lang="en-US" smtClean="0"/>
              <a:pPr/>
              <a:t>8/23/2012</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7BC8BFCF-53E3-4C3B-A1AD-147A4E13D5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7" name="Rounded Rectangle 6"/>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Date Placeholder 1"/>
          <p:cNvSpPr>
            <a:spLocks noGrp="1"/>
          </p:cNvSpPr>
          <p:nvPr>
            <p:ph type="dt" sz="half" idx="10"/>
          </p:nvPr>
        </p:nvSpPr>
        <p:spPr/>
        <p:txBody>
          <a:bodyPr/>
          <a:lstStyle>
            <a:extLst/>
          </a:lstStyle>
          <a:p>
            <a:fld id="{79032BAD-FC69-41BA-9FEF-B7F0168A51E5}" type="datetimeFigureOut">
              <a:rPr lang="en-US" smtClean="0"/>
              <a:pPr/>
              <a:t>8/23/2012</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7BC8BFCF-53E3-4C3B-A1AD-147A4E13D5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538784" y="533400"/>
            <a:ext cx="2971800" cy="914400"/>
          </a:xfrm>
        </p:spPr>
        <p:txBody>
          <a:bodyPr anchor="b"/>
          <a:lstStyle>
            <a:lvl1pPr algn="l">
              <a:buNone/>
              <a:defRPr sz="2200" b="1">
                <a:solidFill>
                  <a:schemeClr val="accent1"/>
                </a:solidFill>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5538847" y="1447802"/>
            <a:ext cx="2971800" cy="4206112"/>
          </a:xfrm>
        </p:spPr>
        <p:txBody>
          <a:bodyPr lIns="91440"/>
          <a:lstStyle>
            <a:lvl1pPr marL="18288" marR="18288" indent="0">
              <a:spcBef>
                <a:spcPts val="0"/>
              </a:spcBef>
              <a:buNone/>
              <a:defRPr sz="1400">
                <a:solidFill>
                  <a:schemeClr val="tx1"/>
                </a:solidFill>
              </a:defRPr>
            </a:lvl1pPr>
            <a:lvl2pPr>
              <a:buNone/>
              <a:defRPr sz="1200">
                <a:solidFill>
                  <a:schemeClr val="tx1"/>
                </a:solidFill>
              </a:defRPr>
            </a:lvl2pPr>
            <a:lvl3pPr>
              <a:buNone/>
              <a:defRPr sz="1000">
                <a:solidFill>
                  <a:schemeClr val="tx1"/>
                </a:solidFill>
              </a:defRPr>
            </a:lvl3pPr>
            <a:lvl4pPr>
              <a:buNone/>
              <a:defRPr sz="900">
                <a:solidFill>
                  <a:schemeClr val="tx1"/>
                </a:solidFill>
              </a:defRPr>
            </a:lvl4pPr>
            <a:lvl5pPr>
              <a:buNone/>
              <a:defRPr sz="900">
                <a:solidFill>
                  <a:schemeClr val="tx1"/>
                </a:solidFill>
              </a:defRPr>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1"/>
          </p:nvPr>
        </p:nvSpPr>
        <p:spPr>
          <a:xfrm>
            <a:off x="761372" y="930144"/>
            <a:ext cx="4626159" cy="4724402"/>
          </a:xfrm>
        </p:spPr>
        <p:txBody>
          <a:bodyPr/>
          <a:lstStyle>
            <a:lvl1pPr>
              <a:defRPr sz="2800">
                <a:solidFill>
                  <a:schemeClr val="tx1"/>
                </a:solidFill>
              </a:defRPr>
            </a:lvl1pPr>
            <a:lvl2pPr>
              <a:defRPr sz="2600">
                <a:solidFill>
                  <a:schemeClr val="tx1"/>
                </a:solidFill>
              </a:defRPr>
            </a:lvl2pPr>
            <a:lvl3pPr>
              <a:defRPr sz="2400">
                <a:solidFill>
                  <a:schemeClr val="tx1"/>
                </a:solidFill>
              </a:defRPr>
            </a:lvl3pPr>
            <a:lvl4pPr>
              <a:defRPr sz="2000">
                <a:solidFill>
                  <a:schemeClr val="tx1"/>
                </a:solidFill>
              </a:defRPr>
            </a:lvl4pPr>
            <a:lvl5pPr>
              <a:defRPr sz="2000">
                <a:solidFill>
                  <a:schemeClr val="tx1"/>
                </a:solidFill>
              </a:defRPr>
            </a:lvl5pPr>
            <a:lvl6pPr>
              <a:buNone/>
              <a:defRPr/>
            </a:lvl6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79032BAD-FC69-41BA-9FEF-B7F0168A51E5}" type="datetimeFigureOut">
              <a:rPr lang="en-US" smtClean="0"/>
              <a:pPr/>
              <a:t>8/23/2012</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7BC8BFCF-53E3-4C3B-A1AD-147A4E13D5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15" name="Rounded Rectangle 14"/>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Round Single Corner Rectangle 10"/>
          <p:cNvSpPr/>
          <p:nvPr/>
        </p:nvSpPr>
        <p:spPr>
          <a:xfrm>
            <a:off x="6400800" y="434162"/>
            <a:ext cx="2324605" cy="4343400"/>
          </a:xfrm>
          <a:prstGeom prst="round1Rect">
            <a:avLst>
              <a:gd name="adj" fmla="val 2748"/>
            </a:avLst>
          </a:prstGeom>
          <a:solidFill>
            <a:srgbClr val="1C1C1C"/>
          </a:soli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457200" y="5012056"/>
            <a:ext cx="8229600" cy="1051560"/>
          </a:xfrm>
        </p:spPr>
        <p:txBody>
          <a:bodyPr anchor="t"/>
          <a:lstStyle>
            <a:lvl1pPr algn="l">
              <a:buNone/>
              <a:defRPr sz="3600" b="0">
                <a:solidFill>
                  <a:schemeClr val="bg2">
                    <a:shade val="25000"/>
                  </a:schemeClr>
                </a:solidFill>
                <a:effectLst/>
              </a:defRPr>
            </a:lvl1pPr>
            <a:extLst/>
          </a:lstStyle>
          <a:p>
            <a:r>
              <a:rPr kumimoji="0" lang="en-US" smtClean="0"/>
              <a:t>Click to edit Master title style</a:t>
            </a:r>
            <a:endParaRPr kumimoji="0" lang="en-US"/>
          </a:p>
        </p:txBody>
      </p:sp>
      <p:sp>
        <p:nvSpPr>
          <p:cNvPr id="4" name="Text Placeholder 3"/>
          <p:cNvSpPr>
            <a:spLocks noGrp="1"/>
          </p:cNvSpPr>
          <p:nvPr>
            <p:ph type="body" sz="half" idx="2"/>
          </p:nvPr>
        </p:nvSpPr>
        <p:spPr bwMode="grayWhite">
          <a:xfrm>
            <a:off x="6462712" y="533400"/>
            <a:ext cx="2240280" cy="4211480"/>
          </a:xfrm>
        </p:spPr>
        <p:txBody>
          <a:bodyPr lIns="91440"/>
          <a:lstStyle>
            <a:lvl1pPr marL="45720" indent="0" algn="l">
              <a:spcBef>
                <a:spcPts val="0"/>
              </a:spcBef>
              <a:buNone/>
              <a:defRPr sz="1400">
                <a:solidFill>
                  <a:srgbClr val="FFFFFF"/>
                </a:solidFill>
              </a:defRPr>
            </a:lvl1pPr>
            <a:lvl2pPr>
              <a:defRPr sz="1200">
                <a:solidFill>
                  <a:srgbClr val="FFFFFF"/>
                </a:solidFill>
              </a:defRPr>
            </a:lvl2pPr>
            <a:lvl3pPr>
              <a:defRPr sz="1000">
                <a:solidFill>
                  <a:srgbClr val="FFFFFF"/>
                </a:solidFill>
              </a:defRPr>
            </a:lvl3pPr>
            <a:lvl4pPr>
              <a:defRPr sz="900">
                <a:solidFill>
                  <a:srgbClr val="FFFFFF"/>
                </a:solidFill>
              </a:defRPr>
            </a:lvl4pPr>
            <a:lvl5pPr>
              <a:defRPr sz="900">
                <a:solidFill>
                  <a:srgbClr val="FFFFFF"/>
                </a:solidFill>
              </a:defRPr>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79032BAD-FC69-41BA-9FEF-B7F0168A51E5}" type="datetimeFigureOut">
              <a:rPr lang="en-US" smtClean="0"/>
              <a:pPr/>
              <a:t>8/23/2012</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7BC8BFCF-53E3-4C3B-A1AD-147A4E13D542}" type="slidenum">
              <a:rPr lang="en-US" smtClean="0"/>
              <a:pPr/>
              <a:t>‹#›</a:t>
            </a:fld>
            <a:endParaRPr lang="en-US"/>
          </a:p>
        </p:txBody>
      </p:sp>
      <p:sp>
        <p:nvSpPr>
          <p:cNvPr id="3" name="Picture Placeholder 2"/>
          <p:cNvSpPr>
            <a:spLocks noGrp="1"/>
          </p:cNvSpPr>
          <p:nvPr>
            <p:ph type="pic" idx="1"/>
          </p:nvPr>
        </p:nvSpPr>
        <p:spPr>
          <a:xfrm>
            <a:off x="421480" y="435768"/>
            <a:ext cx="5925312" cy="4343400"/>
          </a:xfrm>
          <a:prstGeom prst="snipRoundRect">
            <a:avLst>
              <a:gd name="adj1" fmla="val 1040"/>
              <a:gd name="adj2" fmla="val 0"/>
            </a:avLst>
          </a:prstGeom>
          <a:solidFill>
            <a:schemeClr val="bg2">
              <a:shade val="10000"/>
            </a:schemeClr>
          </a:solidFill>
        </p:spPr>
        <p:txBody>
          <a:bodyPr/>
          <a:lstStyle>
            <a:lvl1pPr marL="0" indent="0">
              <a:buNone/>
              <a:defRPr sz="3200"/>
            </a:lvl1pPr>
            <a:extLst/>
          </a:lstStyle>
          <a:p>
            <a:r>
              <a:rPr kumimoji="0" lang="en-US" smtClean="0"/>
              <a:t>Click icon to add picture</a:t>
            </a:r>
            <a:endParaRPr kumimoji="0"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1">
            <a:lumMod val="60000"/>
            <a:lumOff val="40000"/>
          </a:schemeClr>
        </a:solidFill>
        <a:effectLst/>
      </p:bgPr>
    </p:bg>
    <p:spTree>
      <p:nvGrpSpPr>
        <p:cNvPr id="1" name=""/>
        <p:cNvGrpSpPr/>
        <p:nvPr/>
      </p:nvGrpSpPr>
      <p:grpSpPr>
        <a:xfrm>
          <a:off x="0" y="0"/>
          <a:ext cx="0" cy="0"/>
          <a:chOff x="0" y="0"/>
          <a:chExt cx="0" cy="0"/>
        </a:xfrm>
      </p:grpSpPr>
      <p:sp>
        <p:nvSpPr>
          <p:cNvPr id="7" name="Rounded Rectangle 6"/>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Rounded Rectangle 8"/>
          <p:cNvSpPr/>
          <p:nvPr/>
        </p:nvSpPr>
        <p:spPr>
          <a:xfrm>
            <a:off x="418596" y="434162"/>
            <a:ext cx="8306809" cy="5486400"/>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3" name="Title Placeholder 12"/>
          <p:cNvSpPr>
            <a:spLocks noGrp="1"/>
          </p:cNvSpPr>
          <p:nvPr>
            <p:ph type="title"/>
          </p:nvPr>
        </p:nvSpPr>
        <p:spPr>
          <a:xfrm>
            <a:off x="502920" y="4985590"/>
            <a:ext cx="8183880" cy="1051560"/>
          </a:xfrm>
          <a:prstGeom prst="rect">
            <a:avLst/>
          </a:prstGeom>
        </p:spPr>
        <p:txBody>
          <a:bodyPr vert="horz" anchor="b">
            <a:normAutofit/>
          </a:bodyPr>
          <a:lstStyle>
            <a:extLst/>
          </a:lstStyle>
          <a:p>
            <a:r>
              <a:rPr kumimoji="0" lang="en-US" smtClean="0"/>
              <a:t>Click to edit Master title style</a:t>
            </a:r>
            <a:endParaRPr kumimoji="0" lang="en-US"/>
          </a:p>
        </p:txBody>
      </p:sp>
      <p:sp>
        <p:nvSpPr>
          <p:cNvPr id="4" name="Text Placeholder 3"/>
          <p:cNvSpPr>
            <a:spLocks noGrp="1"/>
          </p:cNvSpPr>
          <p:nvPr>
            <p:ph type="body" idx="1"/>
          </p:nvPr>
        </p:nvSpPr>
        <p:spPr>
          <a:xfrm>
            <a:off x="502920" y="530352"/>
            <a:ext cx="8183880" cy="4187952"/>
          </a:xfrm>
          <a:prstGeom prst="rect">
            <a:avLst/>
          </a:prstGeom>
        </p:spPr>
        <p:txBody>
          <a:bodyPr vert="horz" lIns="182880" tIns="91440">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5" name="Date Placeholder 24"/>
          <p:cNvSpPr>
            <a:spLocks noGrp="1"/>
          </p:cNvSpPr>
          <p:nvPr>
            <p:ph type="dt" sz="half" idx="2"/>
          </p:nvPr>
        </p:nvSpPr>
        <p:spPr>
          <a:xfrm>
            <a:off x="3776328" y="6111875"/>
            <a:ext cx="2286000" cy="365125"/>
          </a:xfrm>
          <a:prstGeom prst="rect">
            <a:avLst/>
          </a:prstGeom>
        </p:spPr>
        <p:txBody>
          <a:bodyPr vert="horz" anchor="b"/>
          <a:lstStyle>
            <a:lvl1pPr algn="r" eaLnBrk="1" latinLnBrk="0" hangingPunct="1">
              <a:defRPr kumimoji="0" sz="1000">
                <a:solidFill>
                  <a:schemeClr val="bg2">
                    <a:shade val="50000"/>
                  </a:schemeClr>
                </a:solidFill>
              </a:defRPr>
            </a:lvl1pPr>
            <a:extLst/>
          </a:lstStyle>
          <a:p>
            <a:fld id="{79032BAD-FC69-41BA-9FEF-B7F0168A51E5}" type="datetimeFigureOut">
              <a:rPr lang="en-US" smtClean="0"/>
              <a:pPr/>
              <a:t>8/23/2012</a:t>
            </a:fld>
            <a:endParaRPr lang="en-US"/>
          </a:p>
        </p:txBody>
      </p:sp>
      <p:sp>
        <p:nvSpPr>
          <p:cNvPr id="18" name="Footer Placeholder 17"/>
          <p:cNvSpPr>
            <a:spLocks noGrp="1"/>
          </p:cNvSpPr>
          <p:nvPr>
            <p:ph type="ftr" sz="quarter" idx="3"/>
          </p:nvPr>
        </p:nvSpPr>
        <p:spPr>
          <a:xfrm>
            <a:off x="6062328" y="6111875"/>
            <a:ext cx="2286000" cy="365125"/>
          </a:xfrm>
          <a:prstGeom prst="rect">
            <a:avLst/>
          </a:prstGeom>
        </p:spPr>
        <p:txBody>
          <a:bodyPr vert="horz" anchor="b"/>
          <a:lstStyle>
            <a:lvl1pPr algn="l" eaLnBrk="1" latinLnBrk="0" hangingPunct="1">
              <a:defRPr kumimoji="0" sz="1000">
                <a:solidFill>
                  <a:schemeClr val="bg2">
                    <a:shade val="50000"/>
                  </a:schemeClr>
                </a:solidFill>
              </a:defRPr>
            </a:lvl1pPr>
            <a:extLst/>
          </a:lstStyle>
          <a:p>
            <a:endParaRPr lang="en-US"/>
          </a:p>
        </p:txBody>
      </p:sp>
      <p:sp>
        <p:nvSpPr>
          <p:cNvPr id="5" name="Slide Number Placeholder 4"/>
          <p:cNvSpPr>
            <a:spLocks noGrp="1"/>
          </p:cNvSpPr>
          <p:nvPr>
            <p:ph type="sldNum" sz="quarter" idx="4"/>
          </p:nvPr>
        </p:nvSpPr>
        <p:spPr>
          <a:xfrm>
            <a:off x="8348328" y="6111875"/>
            <a:ext cx="457200" cy="365125"/>
          </a:xfrm>
          <a:prstGeom prst="rect">
            <a:avLst/>
          </a:prstGeom>
        </p:spPr>
        <p:txBody>
          <a:bodyPr vert="horz" anchor="b"/>
          <a:lstStyle>
            <a:lvl1pPr algn="r" eaLnBrk="1" latinLnBrk="0" hangingPunct="1">
              <a:defRPr kumimoji="0" sz="1000">
                <a:solidFill>
                  <a:schemeClr val="bg2">
                    <a:shade val="50000"/>
                  </a:schemeClr>
                </a:solidFill>
              </a:defRPr>
            </a:lvl1pPr>
            <a:extLst/>
          </a:lstStyle>
          <a:p>
            <a:fld id="{7BC8BFCF-53E3-4C3B-A1AD-147A4E13D5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600" b="1" kern="1200">
          <a:solidFill>
            <a:schemeClr val="accent1">
              <a:tint val="88000"/>
              <a:satMod val="150000"/>
            </a:schemeClr>
          </a:solidFill>
          <a:effectLst>
            <a:outerShdw blurRad="53975" dist="22860" dir="5400000" algn="tl" rotWithShape="0">
              <a:srgbClr val="000000">
                <a:alpha val="55000"/>
              </a:srgbClr>
            </a:outerShdw>
          </a:effectLst>
          <a:latin typeface="+mj-lt"/>
          <a:ea typeface="+mj-ea"/>
          <a:cs typeface="+mj-cs"/>
        </a:defRPr>
      </a:lvl1pPr>
      <a:extLst/>
    </p:titleStyle>
    <p:bodyStyle>
      <a:lvl1pPr marL="265176" indent="-265176" algn="l" rtl="0" eaLnBrk="1" latinLnBrk="0" hangingPunct="1">
        <a:spcBef>
          <a:spcPts val="250"/>
        </a:spcBef>
        <a:buClr>
          <a:schemeClr val="accent1"/>
        </a:buClr>
        <a:buSzPct val="80000"/>
        <a:buFont typeface="Wingdings 2"/>
        <a:buChar char=""/>
        <a:defRPr kumimoji="0" sz="2800" kern="1200">
          <a:solidFill>
            <a:schemeClr val="tx1"/>
          </a:solidFill>
          <a:effectLst/>
          <a:latin typeface="+mn-lt"/>
          <a:ea typeface="+mn-ea"/>
          <a:cs typeface="+mn-cs"/>
        </a:defRPr>
      </a:lvl1pPr>
      <a:lvl2pPr marL="548640" indent="-201168" algn="l" rtl="0" eaLnBrk="1" latinLnBrk="0" hangingPunct="1">
        <a:spcBef>
          <a:spcPts val="250"/>
        </a:spcBef>
        <a:buClr>
          <a:schemeClr val="accent1"/>
        </a:buClr>
        <a:buSzPct val="100000"/>
        <a:buFont typeface="Verdana"/>
        <a:buChar char="◦"/>
        <a:defRPr kumimoji="0" sz="2400" kern="1200">
          <a:solidFill>
            <a:schemeClr val="tx1"/>
          </a:solidFill>
          <a:latin typeface="+mn-lt"/>
          <a:ea typeface="+mn-ea"/>
          <a:cs typeface="+mn-cs"/>
        </a:defRPr>
      </a:lvl2pPr>
      <a:lvl3pPr marL="786384" indent="-182880" algn="l" rtl="0" eaLnBrk="1" latinLnBrk="0" hangingPunct="1">
        <a:spcBef>
          <a:spcPts val="250"/>
        </a:spcBef>
        <a:buClr>
          <a:schemeClr val="accent2">
            <a:tint val="85000"/>
            <a:satMod val="285000"/>
          </a:schemeClr>
        </a:buClr>
        <a:buSzPct val="100000"/>
        <a:buFont typeface="Wingdings 2"/>
        <a:buChar char=""/>
        <a:defRPr kumimoji="0" sz="2200" kern="1200">
          <a:solidFill>
            <a:schemeClr val="tx1"/>
          </a:solidFill>
          <a:latin typeface="+mn-lt"/>
          <a:ea typeface="+mn-ea"/>
          <a:cs typeface="+mn-cs"/>
        </a:defRPr>
      </a:lvl3pPr>
      <a:lvl4pPr marL="1024128" indent="-182880" algn="l" rtl="0" eaLnBrk="1" latinLnBrk="0" hangingPunct="1">
        <a:spcBef>
          <a:spcPts val="230"/>
        </a:spcBef>
        <a:buClr>
          <a:schemeClr val="accent2">
            <a:tint val="85000"/>
            <a:satMod val="285000"/>
          </a:schemeClr>
        </a:buClr>
        <a:buSzPct val="112000"/>
        <a:buFont typeface="Verdana"/>
        <a:buChar char="◦"/>
        <a:defRPr kumimoji="0" sz="1900" kern="1200">
          <a:solidFill>
            <a:schemeClr val="tx1"/>
          </a:solidFill>
          <a:latin typeface="+mn-lt"/>
          <a:ea typeface="+mn-ea"/>
          <a:cs typeface="+mn-cs"/>
        </a:defRPr>
      </a:lvl4pPr>
      <a:lvl5pPr marL="1280160" indent="-182880" algn="l" rtl="0" eaLnBrk="1" latinLnBrk="0" hangingPunct="1">
        <a:spcBef>
          <a:spcPts val="250"/>
        </a:spcBef>
        <a:buClr>
          <a:schemeClr val="accent3">
            <a:tint val="85000"/>
            <a:satMod val="275000"/>
          </a:schemeClr>
        </a:buClr>
        <a:buSzPct val="100000"/>
        <a:buFont typeface="Wingdings 2"/>
        <a:buChar char=""/>
        <a:defRPr kumimoji="0" sz="1800" kern="1200">
          <a:solidFill>
            <a:schemeClr val="tx1"/>
          </a:solidFill>
          <a:latin typeface="+mn-lt"/>
          <a:ea typeface="+mn-ea"/>
          <a:cs typeface="+mn-cs"/>
        </a:defRPr>
      </a:lvl5pPr>
      <a:lvl6pPr marL="1490472" indent="-182880" algn="l" rtl="0" eaLnBrk="1" latinLnBrk="0" hangingPunct="1">
        <a:spcBef>
          <a:spcPts val="250"/>
        </a:spcBef>
        <a:buClr>
          <a:schemeClr val="accent3">
            <a:tint val="85000"/>
            <a:satMod val="275000"/>
          </a:schemeClr>
        </a:buClr>
        <a:buSzPct val="100000"/>
        <a:buFont typeface="Verdana"/>
        <a:buChar char="◦"/>
        <a:defRPr kumimoji="0" sz="1700" kern="1200" baseline="0">
          <a:solidFill>
            <a:schemeClr val="tx1"/>
          </a:solidFill>
          <a:latin typeface="+mn-lt"/>
          <a:ea typeface="+mn-ea"/>
          <a:cs typeface="+mn-cs"/>
        </a:defRPr>
      </a:lvl6pPr>
      <a:lvl7pPr marL="1700784"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7pPr>
      <a:lvl8pPr marL="1920240" indent="-182880" algn="l" rtl="0" eaLnBrk="1" latinLnBrk="0" hangingPunct="1">
        <a:spcBef>
          <a:spcPts val="257"/>
        </a:spcBef>
        <a:buClr>
          <a:schemeClr val="accent3">
            <a:tint val="85000"/>
            <a:satMod val="275000"/>
          </a:schemeClr>
        </a:buClr>
        <a:buSzPct val="100000"/>
        <a:buFont typeface="Verdana"/>
        <a:buChar char="◦"/>
        <a:defRPr kumimoji="0" sz="1500" kern="1200" baseline="0">
          <a:solidFill>
            <a:schemeClr val="tx1"/>
          </a:solidFill>
          <a:latin typeface="+mn-lt"/>
          <a:ea typeface="+mn-ea"/>
          <a:cs typeface="+mn-cs"/>
        </a:defRPr>
      </a:lvl8pPr>
      <a:lvl9pPr marL="2148840"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9.gif"/><Relationship Id="rId2" Type="http://schemas.openxmlformats.org/officeDocument/2006/relationships/notesSlide" Target="../notesSlides/notesSlide13.xml"/><Relationship Id="rId1" Type="http://schemas.openxmlformats.org/officeDocument/2006/relationships/slideLayout" Target="../slideLayouts/slideLayout2.xml"/><Relationship Id="rId4" Type="http://schemas.openxmlformats.org/officeDocument/2006/relationships/image" Target="../media/image10.gif"/></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6.xml"/><Relationship Id="rId1" Type="http://schemas.openxmlformats.org/officeDocument/2006/relationships/slideLayout" Target="../slideLayouts/slideLayout4.xml"/><Relationship Id="rId4" Type="http://schemas.openxmlformats.org/officeDocument/2006/relationships/image" Target="../media/image7.png"/></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pPr algn="ctr"/>
            <a:r>
              <a:rPr lang="en-US" dirty="0" smtClean="0"/>
              <a:t>Mathematics</a:t>
            </a:r>
            <a:br>
              <a:rPr lang="en-US" dirty="0" smtClean="0"/>
            </a:br>
            <a:r>
              <a:rPr lang="en-US" dirty="0" smtClean="0"/>
              <a:t>Common Core State Standards</a:t>
            </a:r>
            <a:endParaRPr lang="en-US" dirty="0"/>
          </a:p>
        </p:txBody>
      </p:sp>
      <p:sp>
        <p:nvSpPr>
          <p:cNvPr id="3" name="Subtitle 2"/>
          <p:cNvSpPr>
            <a:spLocks noGrp="1"/>
          </p:cNvSpPr>
          <p:nvPr>
            <p:ph type="subTitle" idx="1"/>
          </p:nvPr>
        </p:nvSpPr>
        <p:spPr>
          <a:xfrm>
            <a:off x="722376" y="3685032"/>
            <a:ext cx="7772400" cy="1725168"/>
          </a:xfrm>
        </p:spPr>
        <p:txBody>
          <a:bodyPr>
            <a:normAutofit/>
          </a:bodyPr>
          <a:lstStyle/>
          <a:p>
            <a:r>
              <a:rPr lang="en-US" dirty="0" smtClean="0"/>
              <a:t>Thursday, August 16</a:t>
            </a:r>
            <a:r>
              <a:rPr lang="en-US" baseline="30000" dirty="0" smtClean="0"/>
              <a:t>th</a:t>
            </a:r>
            <a:r>
              <a:rPr lang="en-US" dirty="0" smtClean="0"/>
              <a:t>, 2012</a:t>
            </a:r>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28600"/>
            <a:ext cx="8183880" cy="1051560"/>
          </a:xfrm>
        </p:spPr>
        <p:txBody>
          <a:bodyPr>
            <a:noAutofit/>
          </a:bodyPr>
          <a:lstStyle/>
          <a:p>
            <a:r>
              <a:rPr lang="en-US" sz="2200" b="1" dirty="0">
                <a:solidFill>
                  <a:srgbClr val="0070C0"/>
                </a:solidFill>
              </a:rPr>
              <a:t>Focus</a:t>
            </a:r>
            <a:r>
              <a:rPr lang="en-US" sz="2200" dirty="0"/>
              <a:t>ing attention within Number and </a:t>
            </a:r>
            <a:r>
              <a:rPr lang="en-US" sz="2200" dirty="0" smtClean="0"/>
              <a:t>Operations</a:t>
            </a:r>
            <a:br>
              <a:rPr lang="en-US" sz="2200" dirty="0" smtClean="0"/>
            </a:br>
            <a:r>
              <a:rPr lang="en-US" sz="2200" dirty="0" smtClean="0"/>
              <a:t>Similar to Florida’s NGSSS</a:t>
            </a:r>
            <a:endParaRPr lang="en-US" sz="2200" dirty="0"/>
          </a:p>
        </p:txBody>
      </p:sp>
      <p:graphicFrame>
        <p:nvGraphicFramePr>
          <p:cNvPr id="4" name="Table 3"/>
          <p:cNvGraphicFramePr>
            <a:graphicFrameLocks noGrp="1"/>
          </p:cNvGraphicFramePr>
          <p:nvPr/>
        </p:nvGraphicFramePr>
        <p:xfrm>
          <a:off x="990600" y="1524000"/>
          <a:ext cx="6857998" cy="4405882"/>
        </p:xfrm>
        <a:graphic>
          <a:graphicData uri="http://schemas.openxmlformats.org/drawingml/2006/table">
            <a:tbl>
              <a:tblPr/>
              <a:tblGrid>
                <a:gridCol w="382253"/>
                <a:gridCol w="382253"/>
                <a:gridCol w="382253"/>
                <a:gridCol w="382253"/>
                <a:gridCol w="528253"/>
                <a:gridCol w="528253"/>
                <a:gridCol w="528253"/>
                <a:gridCol w="405481"/>
                <a:gridCol w="468527"/>
                <a:gridCol w="467862"/>
                <a:gridCol w="467862"/>
                <a:gridCol w="405481"/>
                <a:gridCol w="1529014"/>
              </a:tblGrid>
              <a:tr h="338914">
                <a:tc>
                  <a:txBody>
                    <a:bodyPr/>
                    <a:lstStyle/>
                    <a:p>
                      <a:pPr marL="0" marR="0">
                        <a:lnSpc>
                          <a:spcPct val="115000"/>
                        </a:lnSpc>
                        <a:spcBef>
                          <a:spcPts val="0"/>
                        </a:spcBef>
                        <a:spcAft>
                          <a:spcPts val="0"/>
                        </a:spcAft>
                      </a:pPr>
                      <a:endParaRPr lang="en-US" sz="1800" dirty="0">
                        <a:latin typeface="Calibri"/>
                        <a:ea typeface="Calibri"/>
                        <a:cs typeface="Times New Roman"/>
                      </a:endParaRPr>
                    </a:p>
                  </a:txBody>
                  <a:tcPr marL="61164" marR="61164" marT="0" marB="0" anchor="ctr">
                    <a:lnL>
                      <a:noFill/>
                    </a:lnL>
                    <a:lnR>
                      <a:noFill/>
                    </a:lnR>
                    <a:lnT>
                      <a:noFill/>
                    </a:lnT>
                    <a:lnB>
                      <a:noFill/>
                    </a:lnB>
                  </a:tcPr>
                </a:tc>
                <a:tc rowSpan="3" gridSpan="6">
                  <a:txBody>
                    <a:bodyPr/>
                    <a:lstStyle/>
                    <a:p>
                      <a:pPr marL="0" marR="0">
                        <a:lnSpc>
                          <a:spcPct val="115000"/>
                        </a:lnSpc>
                        <a:spcBef>
                          <a:spcPts val="0"/>
                        </a:spcBef>
                        <a:spcAft>
                          <a:spcPts val="0"/>
                        </a:spcAft>
                      </a:pPr>
                      <a:r>
                        <a:rPr lang="en-US" sz="1800">
                          <a:latin typeface="Calibri"/>
                          <a:ea typeface="Calibri"/>
                          <a:cs typeface="Times New Roman"/>
                        </a:rPr>
                        <a:t>Operations and Algebraic Thinking</a:t>
                      </a:r>
                      <a:endParaRPr lang="en-US" sz="1000">
                        <a:latin typeface="Calibri"/>
                        <a:ea typeface="Calibri"/>
                        <a:cs typeface="Times New Roman"/>
                      </a:endParaRPr>
                    </a:p>
                  </a:txBody>
                  <a:tcPr marL="61164" marR="61164" marT="0" marB="0" anchor="ctr">
                    <a:lnL>
                      <a:noFill/>
                    </a:lnL>
                    <a:lnR>
                      <a:noFill/>
                    </a:lnR>
                    <a:lnT>
                      <a:noFill/>
                    </a:lnT>
                    <a:lnB>
                      <a:noFill/>
                    </a:lnB>
                    <a:solidFill>
                      <a:srgbClr val="FFFF66"/>
                    </a:solidFill>
                  </a:tcPr>
                </a:tc>
                <a:tc rowSpan="3" hMerge="1">
                  <a:txBody>
                    <a:bodyPr/>
                    <a:lstStyle/>
                    <a:p>
                      <a:endParaRPr lang="en-US"/>
                    </a:p>
                  </a:txBody>
                  <a:tcPr/>
                </a:tc>
                <a:tc rowSpan="3" hMerge="1">
                  <a:txBody>
                    <a:bodyPr/>
                    <a:lstStyle/>
                    <a:p>
                      <a:endParaRPr lang="en-US"/>
                    </a:p>
                  </a:txBody>
                  <a:tcPr/>
                </a:tc>
                <a:tc rowSpan="3" hMerge="1">
                  <a:txBody>
                    <a:bodyPr/>
                    <a:lstStyle/>
                    <a:p>
                      <a:endParaRPr lang="en-US"/>
                    </a:p>
                  </a:txBody>
                  <a:tcPr/>
                </a:tc>
                <a:tc rowSpan="3" hMerge="1">
                  <a:txBody>
                    <a:bodyPr/>
                    <a:lstStyle/>
                    <a:p>
                      <a:endParaRPr lang="en-US"/>
                    </a:p>
                  </a:txBody>
                  <a:tcPr/>
                </a:tc>
                <a:tc rowSpan="3" hMerge="1">
                  <a:txBody>
                    <a:bodyPr/>
                    <a:lstStyle/>
                    <a:p>
                      <a:endParaRPr lang="en-US"/>
                    </a:p>
                  </a:txBody>
                  <a:tcPr/>
                </a:tc>
                <a:tc>
                  <a:txBody>
                    <a:bodyPr/>
                    <a:lstStyle/>
                    <a:p>
                      <a:pPr marL="0" marR="0">
                        <a:lnSpc>
                          <a:spcPct val="115000"/>
                        </a:lnSpc>
                        <a:spcBef>
                          <a:spcPts val="0"/>
                        </a:spcBef>
                        <a:spcAft>
                          <a:spcPts val="0"/>
                        </a:spcAft>
                      </a:pPr>
                      <a:endParaRPr lang="en-US" sz="1800">
                        <a:latin typeface="Calibri"/>
                        <a:ea typeface="Calibri"/>
                        <a:cs typeface="Times New Roman"/>
                      </a:endParaRPr>
                    </a:p>
                  </a:txBody>
                  <a:tcPr marL="61164" marR="61164" marT="0" marB="0" anchor="ctr">
                    <a:lnL>
                      <a:noFill/>
                    </a:lnL>
                    <a:lnR>
                      <a:noFill/>
                    </a:lnR>
                    <a:lnT>
                      <a:noFill/>
                    </a:lnT>
                    <a:lnB>
                      <a:noFill/>
                    </a:lnB>
                  </a:tcPr>
                </a:tc>
                <a:tc rowSpan="3" gridSpan="3">
                  <a:txBody>
                    <a:bodyPr/>
                    <a:lstStyle/>
                    <a:p>
                      <a:pPr marL="0" marR="0">
                        <a:lnSpc>
                          <a:spcPct val="115000"/>
                        </a:lnSpc>
                        <a:spcBef>
                          <a:spcPts val="0"/>
                        </a:spcBef>
                        <a:spcAft>
                          <a:spcPts val="0"/>
                        </a:spcAft>
                      </a:pPr>
                      <a:r>
                        <a:rPr lang="en-US" sz="1800">
                          <a:latin typeface="Calibri"/>
                          <a:ea typeface="Calibri"/>
                          <a:cs typeface="Times New Roman"/>
                        </a:rPr>
                        <a:t>Expressions and Equations</a:t>
                      </a:r>
                      <a:endParaRPr lang="en-US" sz="1000">
                        <a:latin typeface="Calibri"/>
                        <a:ea typeface="Calibri"/>
                        <a:cs typeface="Times New Roman"/>
                      </a:endParaRPr>
                    </a:p>
                  </a:txBody>
                  <a:tcPr marL="61164" marR="61164" marT="0" marB="0" anchor="ctr">
                    <a:lnL>
                      <a:noFill/>
                    </a:lnL>
                    <a:lnR>
                      <a:noFill/>
                    </a:lnR>
                    <a:lnT>
                      <a:noFill/>
                    </a:lnT>
                    <a:lnB>
                      <a:noFill/>
                    </a:lnB>
                    <a:solidFill>
                      <a:srgbClr val="99FF66"/>
                    </a:solidFill>
                  </a:tcPr>
                </a:tc>
                <a:tc rowSpan="3" hMerge="1">
                  <a:txBody>
                    <a:bodyPr/>
                    <a:lstStyle/>
                    <a:p>
                      <a:endParaRPr lang="en-US"/>
                    </a:p>
                  </a:txBody>
                  <a:tcPr/>
                </a:tc>
                <a:tc rowSpan="3" hMerge="1">
                  <a:txBody>
                    <a:bodyPr/>
                    <a:lstStyle/>
                    <a:p>
                      <a:endParaRPr lang="en-US"/>
                    </a:p>
                  </a:txBody>
                  <a:tcPr/>
                </a:tc>
                <a:tc>
                  <a:txBody>
                    <a:bodyPr/>
                    <a:lstStyle/>
                    <a:p>
                      <a:pPr marL="0" marR="0">
                        <a:lnSpc>
                          <a:spcPct val="115000"/>
                        </a:lnSpc>
                        <a:spcBef>
                          <a:spcPts val="0"/>
                        </a:spcBef>
                        <a:spcAft>
                          <a:spcPts val="0"/>
                        </a:spcAft>
                      </a:pPr>
                      <a:endParaRPr lang="en-US" sz="1800">
                        <a:latin typeface="Calibri"/>
                        <a:ea typeface="Calibri"/>
                        <a:cs typeface="Times New Roman"/>
                      </a:endParaRPr>
                    </a:p>
                  </a:txBody>
                  <a:tcPr marL="61164" marR="61164" marT="0" marB="0" anchor="ctr">
                    <a:lnL>
                      <a:noFill/>
                    </a:lnL>
                    <a:lnR>
                      <a:noFill/>
                    </a:lnR>
                    <a:lnT>
                      <a:noFill/>
                    </a:lnT>
                    <a:lnB>
                      <a:noFill/>
                    </a:lnB>
                  </a:tcPr>
                </a:tc>
                <a:tc rowSpan="7">
                  <a:txBody>
                    <a:bodyPr/>
                    <a:lstStyle/>
                    <a:p>
                      <a:pPr marL="0" marR="0" algn="ctr">
                        <a:lnSpc>
                          <a:spcPct val="115000"/>
                        </a:lnSpc>
                        <a:spcBef>
                          <a:spcPts val="0"/>
                        </a:spcBef>
                        <a:spcAft>
                          <a:spcPts val="0"/>
                        </a:spcAft>
                      </a:pPr>
                      <a:r>
                        <a:rPr lang="en-US" sz="1800">
                          <a:latin typeface="Calibri"/>
                          <a:ea typeface="Calibri"/>
                          <a:cs typeface="Times New Roman"/>
                        </a:rPr>
                        <a:t>Algebra</a:t>
                      </a:r>
                      <a:endParaRPr lang="en-US" sz="1000">
                        <a:latin typeface="Calibri"/>
                        <a:ea typeface="Calibri"/>
                        <a:cs typeface="Times New Roman"/>
                      </a:endParaRPr>
                    </a:p>
                  </a:txBody>
                  <a:tcPr marL="61164" marR="61164" marT="0" marB="0" anchor="ctr">
                    <a:lnL>
                      <a:noFill/>
                    </a:lnL>
                    <a:lnR>
                      <a:noFill/>
                    </a:lnR>
                    <a:lnT>
                      <a:noFill/>
                    </a:lnT>
                    <a:lnB>
                      <a:noFill/>
                    </a:lnB>
                    <a:solidFill>
                      <a:srgbClr val="00B050"/>
                    </a:solidFill>
                  </a:tcPr>
                </a:tc>
              </a:tr>
              <a:tr h="338914">
                <a:tc>
                  <a:txBody>
                    <a:bodyPr/>
                    <a:lstStyle/>
                    <a:p>
                      <a:pPr marL="0" marR="0">
                        <a:lnSpc>
                          <a:spcPct val="115000"/>
                        </a:lnSpc>
                        <a:spcBef>
                          <a:spcPts val="0"/>
                        </a:spcBef>
                        <a:spcAft>
                          <a:spcPts val="0"/>
                        </a:spcAft>
                      </a:pPr>
                      <a:endParaRPr lang="en-US" sz="1800">
                        <a:latin typeface="Calibri"/>
                        <a:ea typeface="Calibri"/>
                        <a:cs typeface="Times New Roman"/>
                      </a:endParaRPr>
                    </a:p>
                  </a:txBody>
                  <a:tcPr marL="61164" marR="61164" marT="0" marB="0" anchor="ctr">
                    <a:lnL>
                      <a:noFill/>
                    </a:lnL>
                    <a:lnR>
                      <a:noFill/>
                    </a:lnR>
                    <a:lnT>
                      <a:noFill/>
                    </a:lnT>
                    <a:lnB>
                      <a:noFill/>
                    </a:lnB>
                  </a:tcPr>
                </a:tc>
                <a:tc gridSpan="6" vMerge="1">
                  <a:txBody>
                    <a:bodyPr/>
                    <a:lstStyle/>
                    <a:p>
                      <a:endParaRPr lang="en-US"/>
                    </a:p>
                  </a:txBody>
                  <a:tcPr/>
                </a:tc>
                <a:tc hMerge="1" vMerge="1">
                  <a:txBody>
                    <a:bodyPr/>
                    <a:lstStyle/>
                    <a:p>
                      <a:endParaRPr lang="en-US"/>
                    </a:p>
                  </a:txBody>
                  <a:tcPr/>
                </a:tc>
                <a:tc hMerge="1" vMerge="1">
                  <a:txBody>
                    <a:bodyPr/>
                    <a:lstStyle/>
                    <a:p>
                      <a:endParaRPr lang="en-US"/>
                    </a:p>
                  </a:txBody>
                  <a:tcPr/>
                </a:tc>
                <a:tc hMerge="1" vMerge="1">
                  <a:txBody>
                    <a:bodyPr/>
                    <a:lstStyle/>
                    <a:p>
                      <a:endParaRPr lang="en-US"/>
                    </a:p>
                  </a:txBody>
                  <a:tcPr/>
                </a:tc>
                <a:tc hMerge="1" vMerge="1">
                  <a:txBody>
                    <a:bodyPr/>
                    <a:lstStyle/>
                    <a:p>
                      <a:endParaRPr lang="en-US"/>
                    </a:p>
                  </a:txBody>
                  <a:tcPr/>
                </a:tc>
                <a:tc hMerge="1" vMerge="1">
                  <a:txBody>
                    <a:bodyPr/>
                    <a:lstStyle/>
                    <a:p>
                      <a:endParaRPr lang="en-US"/>
                    </a:p>
                  </a:txBody>
                  <a:tcPr/>
                </a:tc>
                <a:tc>
                  <a:txBody>
                    <a:bodyPr/>
                    <a:lstStyle/>
                    <a:p>
                      <a:pPr marL="0" marR="0">
                        <a:lnSpc>
                          <a:spcPct val="115000"/>
                        </a:lnSpc>
                        <a:spcBef>
                          <a:spcPts val="0"/>
                        </a:spcBef>
                        <a:spcAft>
                          <a:spcPts val="0"/>
                        </a:spcAft>
                      </a:pPr>
                      <a:r>
                        <a:rPr lang="en-US" sz="1800">
                          <a:latin typeface="Calibri"/>
                          <a:ea typeface="Calibri"/>
                          <a:cs typeface="Times New Roman"/>
                          <a:sym typeface="Symbol"/>
                        </a:rPr>
                        <a:t></a:t>
                      </a:r>
                      <a:endParaRPr lang="en-US" sz="1000">
                        <a:latin typeface="Calibri"/>
                        <a:ea typeface="Calibri"/>
                        <a:cs typeface="Times New Roman"/>
                      </a:endParaRPr>
                    </a:p>
                  </a:txBody>
                  <a:tcPr marL="61164" marR="61164" marT="0" marB="0" anchor="ctr">
                    <a:lnL>
                      <a:noFill/>
                    </a:lnL>
                    <a:lnR>
                      <a:noFill/>
                    </a:lnR>
                    <a:lnT>
                      <a:noFill/>
                    </a:lnT>
                    <a:lnB>
                      <a:noFill/>
                    </a:lnB>
                  </a:tcPr>
                </a:tc>
                <a:tc gridSpan="3" vMerge="1">
                  <a:txBody>
                    <a:bodyPr/>
                    <a:lstStyle/>
                    <a:p>
                      <a:endParaRPr lang="en-US"/>
                    </a:p>
                  </a:txBody>
                  <a:tcPr/>
                </a:tc>
                <a:tc hMerge="1" vMerge="1">
                  <a:txBody>
                    <a:bodyPr/>
                    <a:lstStyle/>
                    <a:p>
                      <a:endParaRPr lang="en-US"/>
                    </a:p>
                  </a:txBody>
                  <a:tcPr/>
                </a:tc>
                <a:tc hMerge="1" vMerge="1">
                  <a:txBody>
                    <a:bodyPr/>
                    <a:lstStyle/>
                    <a:p>
                      <a:endParaRPr lang="en-US"/>
                    </a:p>
                  </a:txBody>
                  <a:tcPr/>
                </a:tc>
                <a:tc>
                  <a:txBody>
                    <a:bodyPr/>
                    <a:lstStyle/>
                    <a:p>
                      <a:pPr marL="0" marR="0">
                        <a:lnSpc>
                          <a:spcPct val="115000"/>
                        </a:lnSpc>
                        <a:spcBef>
                          <a:spcPts val="0"/>
                        </a:spcBef>
                        <a:spcAft>
                          <a:spcPts val="0"/>
                        </a:spcAft>
                      </a:pPr>
                      <a:r>
                        <a:rPr lang="en-US" sz="1800">
                          <a:latin typeface="Calibri"/>
                          <a:ea typeface="Calibri"/>
                          <a:cs typeface="Times New Roman"/>
                          <a:sym typeface="Symbol"/>
                        </a:rPr>
                        <a:t></a:t>
                      </a:r>
                      <a:endParaRPr lang="en-US" sz="1000">
                        <a:latin typeface="Calibri"/>
                        <a:ea typeface="Calibri"/>
                        <a:cs typeface="Times New Roman"/>
                      </a:endParaRPr>
                    </a:p>
                  </a:txBody>
                  <a:tcPr marL="61164" marR="61164" marT="0" marB="0" anchor="ctr">
                    <a:lnL>
                      <a:noFill/>
                    </a:lnL>
                    <a:lnR>
                      <a:noFill/>
                    </a:lnR>
                    <a:lnT>
                      <a:noFill/>
                    </a:lnT>
                    <a:lnB>
                      <a:noFill/>
                    </a:lnB>
                  </a:tcPr>
                </a:tc>
                <a:tc vMerge="1">
                  <a:txBody>
                    <a:bodyPr/>
                    <a:lstStyle/>
                    <a:p>
                      <a:endParaRPr lang="en-US"/>
                    </a:p>
                  </a:txBody>
                  <a:tcPr/>
                </a:tc>
              </a:tr>
              <a:tr h="338914">
                <a:tc>
                  <a:txBody>
                    <a:bodyPr/>
                    <a:lstStyle/>
                    <a:p>
                      <a:pPr marL="0" marR="0">
                        <a:lnSpc>
                          <a:spcPct val="115000"/>
                        </a:lnSpc>
                        <a:spcBef>
                          <a:spcPts val="0"/>
                        </a:spcBef>
                        <a:spcAft>
                          <a:spcPts val="0"/>
                        </a:spcAft>
                      </a:pPr>
                      <a:endParaRPr lang="en-US" sz="1800">
                        <a:latin typeface="Calibri"/>
                        <a:ea typeface="Calibri"/>
                        <a:cs typeface="Times New Roman"/>
                      </a:endParaRPr>
                    </a:p>
                  </a:txBody>
                  <a:tcPr marL="61164" marR="61164" marT="0" marB="0" anchor="ctr">
                    <a:lnL>
                      <a:noFill/>
                    </a:lnL>
                    <a:lnR>
                      <a:noFill/>
                    </a:lnR>
                    <a:lnT>
                      <a:noFill/>
                    </a:lnT>
                    <a:lnB>
                      <a:noFill/>
                    </a:lnB>
                  </a:tcPr>
                </a:tc>
                <a:tc gridSpan="6" vMerge="1">
                  <a:txBody>
                    <a:bodyPr/>
                    <a:lstStyle/>
                    <a:p>
                      <a:endParaRPr lang="en-US"/>
                    </a:p>
                  </a:txBody>
                  <a:tcPr/>
                </a:tc>
                <a:tc hMerge="1" vMerge="1">
                  <a:txBody>
                    <a:bodyPr/>
                    <a:lstStyle/>
                    <a:p>
                      <a:endParaRPr lang="en-US"/>
                    </a:p>
                  </a:txBody>
                  <a:tcPr/>
                </a:tc>
                <a:tc hMerge="1" vMerge="1">
                  <a:txBody>
                    <a:bodyPr/>
                    <a:lstStyle/>
                    <a:p>
                      <a:endParaRPr lang="en-US"/>
                    </a:p>
                  </a:txBody>
                  <a:tcPr/>
                </a:tc>
                <a:tc hMerge="1" vMerge="1">
                  <a:txBody>
                    <a:bodyPr/>
                    <a:lstStyle/>
                    <a:p>
                      <a:endParaRPr lang="en-US"/>
                    </a:p>
                  </a:txBody>
                  <a:tcPr/>
                </a:tc>
                <a:tc hMerge="1" vMerge="1">
                  <a:txBody>
                    <a:bodyPr/>
                    <a:lstStyle/>
                    <a:p>
                      <a:endParaRPr lang="en-US"/>
                    </a:p>
                  </a:txBody>
                  <a:tcPr/>
                </a:tc>
                <a:tc hMerge="1" vMerge="1">
                  <a:txBody>
                    <a:bodyPr/>
                    <a:lstStyle/>
                    <a:p>
                      <a:endParaRPr lang="en-US"/>
                    </a:p>
                  </a:txBody>
                  <a:tcPr/>
                </a:tc>
                <a:tc>
                  <a:txBody>
                    <a:bodyPr/>
                    <a:lstStyle/>
                    <a:p>
                      <a:pPr marL="0" marR="0">
                        <a:lnSpc>
                          <a:spcPct val="115000"/>
                        </a:lnSpc>
                        <a:spcBef>
                          <a:spcPts val="0"/>
                        </a:spcBef>
                        <a:spcAft>
                          <a:spcPts val="0"/>
                        </a:spcAft>
                      </a:pPr>
                      <a:endParaRPr lang="en-US" sz="1800">
                        <a:latin typeface="Calibri"/>
                        <a:ea typeface="Calibri"/>
                        <a:cs typeface="Times New Roman"/>
                      </a:endParaRPr>
                    </a:p>
                  </a:txBody>
                  <a:tcPr marL="61164" marR="61164" marT="0" marB="0" anchor="ctr">
                    <a:lnL>
                      <a:noFill/>
                    </a:lnL>
                    <a:lnR>
                      <a:noFill/>
                    </a:lnR>
                    <a:lnT>
                      <a:noFill/>
                    </a:lnT>
                    <a:lnB>
                      <a:noFill/>
                    </a:lnB>
                  </a:tcPr>
                </a:tc>
                <a:tc gridSpan="3" vMerge="1">
                  <a:txBody>
                    <a:bodyPr/>
                    <a:lstStyle/>
                    <a:p>
                      <a:endParaRPr lang="en-US"/>
                    </a:p>
                  </a:txBody>
                  <a:tcPr/>
                </a:tc>
                <a:tc hMerge="1" vMerge="1">
                  <a:txBody>
                    <a:bodyPr/>
                    <a:lstStyle/>
                    <a:p>
                      <a:endParaRPr lang="en-US"/>
                    </a:p>
                  </a:txBody>
                  <a:tcPr/>
                </a:tc>
                <a:tc hMerge="1" vMerge="1">
                  <a:txBody>
                    <a:bodyPr/>
                    <a:lstStyle/>
                    <a:p>
                      <a:endParaRPr lang="en-US"/>
                    </a:p>
                  </a:txBody>
                  <a:tcPr/>
                </a:tc>
                <a:tc>
                  <a:txBody>
                    <a:bodyPr/>
                    <a:lstStyle/>
                    <a:p>
                      <a:pPr marL="0" marR="0">
                        <a:lnSpc>
                          <a:spcPct val="115000"/>
                        </a:lnSpc>
                        <a:spcBef>
                          <a:spcPts val="0"/>
                        </a:spcBef>
                        <a:spcAft>
                          <a:spcPts val="0"/>
                        </a:spcAft>
                      </a:pPr>
                      <a:endParaRPr lang="en-US" sz="1800">
                        <a:latin typeface="Calibri"/>
                        <a:ea typeface="Calibri"/>
                        <a:cs typeface="Times New Roman"/>
                      </a:endParaRPr>
                    </a:p>
                  </a:txBody>
                  <a:tcPr marL="61164" marR="61164" marT="0" marB="0" anchor="ctr">
                    <a:lnL>
                      <a:noFill/>
                    </a:lnL>
                    <a:lnR>
                      <a:noFill/>
                    </a:lnR>
                    <a:lnT>
                      <a:noFill/>
                    </a:lnT>
                    <a:lnB>
                      <a:noFill/>
                    </a:lnB>
                  </a:tcPr>
                </a:tc>
                <a:tc vMerge="1">
                  <a:txBody>
                    <a:bodyPr/>
                    <a:lstStyle/>
                    <a:p>
                      <a:endParaRPr lang="en-US"/>
                    </a:p>
                  </a:txBody>
                  <a:tcPr/>
                </a:tc>
              </a:tr>
              <a:tr h="338914">
                <a:tc>
                  <a:txBody>
                    <a:bodyPr/>
                    <a:lstStyle/>
                    <a:p>
                      <a:pPr marL="0" marR="0">
                        <a:lnSpc>
                          <a:spcPct val="115000"/>
                        </a:lnSpc>
                        <a:spcBef>
                          <a:spcPts val="0"/>
                        </a:spcBef>
                        <a:spcAft>
                          <a:spcPts val="0"/>
                        </a:spcAft>
                      </a:pPr>
                      <a:endParaRPr lang="en-US" sz="1800">
                        <a:latin typeface="Calibri"/>
                        <a:ea typeface="Calibri"/>
                        <a:cs typeface="Times New Roman"/>
                      </a:endParaRPr>
                    </a:p>
                  </a:txBody>
                  <a:tcPr marL="61164" marR="61164" marT="0" marB="0" anchor="ctr">
                    <a:lnL>
                      <a:noFill/>
                    </a:lnL>
                    <a:lnR>
                      <a:noFill/>
                    </a:lnR>
                    <a:lnT>
                      <a:noFill/>
                    </a:lnT>
                    <a:lnB>
                      <a:noFill/>
                    </a:lnB>
                  </a:tcPr>
                </a:tc>
                <a:tc>
                  <a:txBody>
                    <a:bodyPr/>
                    <a:lstStyle/>
                    <a:p>
                      <a:pPr marL="0" marR="0">
                        <a:lnSpc>
                          <a:spcPct val="115000"/>
                        </a:lnSpc>
                        <a:spcBef>
                          <a:spcPts val="0"/>
                        </a:spcBef>
                        <a:spcAft>
                          <a:spcPts val="0"/>
                        </a:spcAft>
                      </a:pPr>
                      <a:endParaRPr lang="en-US" sz="1800">
                        <a:latin typeface="Calibri"/>
                        <a:ea typeface="Calibri"/>
                        <a:cs typeface="Times New Roman"/>
                      </a:endParaRPr>
                    </a:p>
                  </a:txBody>
                  <a:tcPr marL="61164" marR="61164" marT="0" marB="0" anchor="ctr">
                    <a:lnL>
                      <a:noFill/>
                    </a:lnL>
                    <a:lnR>
                      <a:noFill/>
                    </a:lnR>
                    <a:lnT>
                      <a:noFill/>
                    </a:lnT>
                    <a:lnB>
                      <a:noFill/>
                    </a:lnB>
                  </a:tcPr>
                </a:tc>
                <a:tc>
                  <a:txBody>
                    <a:bodyPr/>
                    <a:lstStyle/>
                    <a:p>
                      <a:pPr marL="0" marR="0">
                        <a:lnSpc>
                          <a:spcPct val="115000"/>
                        </a:lnSpc>
                        <a:spcBef>
                          <a:spcPts val="0"/>
                        </a:spcBef>
                        <a:spcAft>
                          <a:spcPts val="0"/>
                        </a:spcAft>
                      </a:pPr>
                      <a:endParaRPr lang="en-US" sz="1800">
                        <a:latin typeface="Calibri"/>
                        <a:ea typeface="Calibri"/>
                        <a:cs typeface="Times New Roman"/>
                      </a:endParaRPr>
                    </a:p>
                  </a:txBody>
                  <a:tcPr marL="61164" marR="61164" marT="0" marB="0" anchor="ctr">
                    <a:lnL>
                      <a:noFill/>
                    </a:lnL>
                    <a:lnR>
                      <a:noFill/>
                    </a:lnR>
                    <a:lnT>
                      <a:noFill/>
                    </a:lnT>
                    <a:lnB>
                      <a:noFill/>
                    </a:lnB>
                  </a:tcPr>
                </a:tc>
                <a:tc>
                  <a:txBody>
                    <a:bodyPr/>
                    <a:lstStyle/>
                    <a:p>
                      <a:pPr marL="0" marR="0">
                        <a:lnSpc>
                          <a:spcPct val="115000"/>
                        </a:lnSpc>
                        <a:spcBef>
                          <a:spcPts val="0"/>
                        </a:spcBef>
                        <a:spcAft>
                          <a:spcPts val="0"/>
                        </a:spcAft>
                      </a:pPr>
                      <a:endParaRPr lang="en-US" sz="1800">
                        <a:latin typeface="Calibri"/>
                        <a:ea typeface="Calibri"/>
                        <a:cs typeface="Times New Roman"/>
                      </a:endParaRPr>
                    </a:p>
                  </a:txBody>
                  <a:tcPr marL="61164" marR="61164" marT="0" marB="0" anchor="ctr">
                    <a:lnL>
                      <a:noFill/>
                    </a:lnL>
                    <a:lnR>
                      <a:noFill/>
                    </a:lnR>
                    <a:lnT>
                      <a:noFill/>
                    </a:lnT>
                    <a:lnB>
                      <a:noFill/>
                    </a:lnB>
                  </a:tcPr>
                </a:tc>
                <a:tc>
                  <a:txBody>
                    <a:bodyPr/>
                    <a:lstStyle/>
                    <a:p>
                      <a:pPr marL="0" marR="0">
                        <a:lnSpc>
                          <a:spcPct val="115000"/>
                        </a:lnSpc>
                        <a:spcBef>
                          <a:spcPts val="0"/>
                        </a:spcBef>
                        <a:spcAft>
                          <a:spcPts val="0"/>
                        </a:spcAft>
                      </a:pPr>
                      <a:endParaRPr lang="en-US" sz="1800">
                        <a:latin typeface="Calibri"/>
                        <a:ea typeface="Calibri"/>
                        <a:cs typeface="Times New Roman"/>
                      </a:endParaRPr>
                    </a:p>
                  </a:txBody>
                  <a:tcPr marL="61164" marR="61164" marT="0" marB="0" anchor="ctr">
                    <a:lnL>
                      <a:noFill/>
                    </a:lnL>
                    <a:lnR>
                      <a:noFill/>
                    </a:lnR>
                    <a:lnT>
                      <a:noFill/>
                    </a:lnT>
                    <a:lnB>
                      <a:noFill/>
                    </a:lnB>
                  </a:tcPr>
                </a:tc>
                <a:tc>
                  <a:txBody>
                    <a:bodyPr/>
                    <a:lstStyle/>
                    <a:p>
                      <a:pPr marL="0" marR="0">
                        <a:lnSpc>
                          <a:spcPct val="115000"/>
                        </a:lnSpc>
                        <a:spcBef>
                          <a:spcPts val="0"/>
                        </a:spcBef>
                        <a:spcAft>
                          <a:spcPts val="0"/>
                        </a:spcAft>
                      </a:pPr>
                      <a:endParaRPr lang="en-US" sz="1800">
                        <a:latin typeface="Calibri"/>
                        <a:ea typeface="Calibri"/>
                        <a:cs typeface="Times New Roman"/>
                      </a:endParaRPr>
                    </a:p>
                  </a:txBody>
                  <a:tcPr marL="61164" marR="61164" marT="0" marB="0" anchor="ctr">
                    <a:lnL>
                      <a:noFill/>
                    </a:lnL>
                    <a:lnR>
                      <a:noFill/>
                    </a:lnR>
                    <a:lnT>
                      <a:noFill/>
                    </a:lnT>
                    <a:lnB>
                      <a:noFill/>
                    </a:lnB>
                  </a:tcPr>
                </a:tc>
                <a:tc>
                  <a:txBody>
                    <a:bodyPr/>
                    <a:lstStyle/>
                    <a:p>
                      <a:pPr marL="0" marR="0">
                        <a:lnSpc>
                          <a:spcPct val="115000"/>
                        </a:lnSpc>
                        <a:spcBef>
                          <a:spcPts val="0"/>
                        </a:spcBef>
                        <a:spcAft>
                          <a:spcPts val="0"/>
                        </a:spcAft>
                      </a:pPr>
                      <a:endParaRPr lang="en-US" sz="1800">
                        <a:latin typeface="Calibri"/>
                        <a:ea typeface="Calibri"/>
                        <a:cs typeface="Times New Roman"/>
                      </a:endParaRPr>
                    </a:p>
                  </a:txBody>
                  <a:tcPr marL="61164" marR="61164" marT="0" marB="0" anchor="ctr">
                    <a:lnL>
                      <a:noFill/>
                    </a:lnL>
                    <a:lnR>
                      <a:noFill/>
                    </a:lnR>
                    <a:lnT>
                      <a:noFill/>
                    </a:lnT>
                    <a:lnB>
                      <a:noFill/>
                    </a:lnB>
                  </a:tcPr>
                </a:tc>
                <a:tc>
                  <a:txBody>
                    <a:bodyPr/>
                    <a:lstStyle/>
                    <a:p>
                      <a:pPr marL="0" marR="0">
                        <a:lnSpc>
                          <a:spcPct val="115000"/>
                        </a:lnSpc>
                        <a:spcBef>
                          <a:spcPts val="0"/>
                        </a:spcBef>
                        <a:spcAft>
                          <a:spcPts val="0"/>
                        </a:spcAft>
                      </a:pPr>
                      <a:endParaRPr lang="en-US" sz="1800">
                        <a:latin typeface="Calibri"/>
                        <a:ea typeface="Calibri"/>
                        <a:cs typeface="Times New Roman"/>
                      </a:endParaRPr>
                    </a:p>
                  </a:txBody>
                  <a:tcPr marL="61164" marR="61164" marT="0" marB="0" anchor="ctr">
                    <a:lnL>
                      <a:noFill/>
                    </a:lnL>
                    <a:lnR>
                      <a:noFill/>
                    </a:lnR>
                    <a:lnT>
                      <a:noFill/>
                    </a:lnT>
                    <a:lnB>
                      <a:noFill/>
                    </a:lnB>
                  </a:tcPr>
                </a:tc>
                <a:tc>
                  <a:txBody>
                    <a:bodyPr/>
                    <a:lstStyle/>
                    <a:p>
                      <a:pPr marL="0" marR="0">
                        <a:lnSpc>
                          <a:spcPct val="115000"/>
                        </a:lnSpc>
                        <a:spcBef>
                          <a:spcPts val="0"/>
                        </a:spcBef>
                        <a:spcAft>
                          <a:spcPts val="0"/>
                        </a:spcAft>
                      </a:pPr>
                      <a:endParaRPr lang="en-US" sz="1800">
                        <a:latin typeface="Calibri"/>
                        <a:ea typeface="Calibri"/>
                        <a:cs typeface="Times New Roman"/>
                      </a:endParaRPr>
                    </a:p>
                  </a:txBody>
                  <a:tcPr marL="61164" marR="61164" marT="0" marB="0" anchor="ctr">
                    <a:lnL>
                      <a:noFill/>
                    </a:lnL>
                    <a:lnR>
                      <a:noFill/>
                    </a:lnR>
                    <a:lnT>
                      <a:noFill/>
                    </a:lnT>
                    <a:lnB>
                      <a:noFill/>
                    </a:lnB>
                  </a:tcPr>
                </a:tc>
                <a:tc>
                  <a:txBody>
                    <a:bodyPr/>
                    <a:lstStyle/>
                    <a:p>
                      <a:pPr marL="0" marR="0">
                        <a:lnSpc>
                          <a:spcPct val="115000"/>
                        </a:lnSpc>
                        <a:spcBef>
                          <a:spcPts val="0"/>
                        </a:spcBef>
                        <a:spcAft>
                          <a:spcPts val="0"/>
                        </a:spcAft>
                      </a:pPr>
                      <a:endParaRPr lang="en-US" sz="1800">
                        <a:latin typeface="Calibri"/>
                        <a:ea typeface="Calibri"/>
                        <a:cs typeface="Times New Roman"/>
                      </a:endParaRPr>
                    </a:p>
                  </a:txBody>
                  <a:tcPr marL="61164" marR="61164" marT="0" marB="0" anchor="ctr">
                    <a:lnL>
                      <a:noFill/>
                    </a:lnL>
                    <a:lnR>
                      <a:noFill/>
                    </a:lnR>
                    <a:lnT>
                      <a:noFill/>
                    </a:lnT>
                    <a:lnB>
                      <a:noFill/>
                    </a:lnB>
                  </a:tcPr>
                </a:tc>
                <a:tc>
                  <a:txBody>
                    <a:bodyPr/>
                    <a:lstStyle/>
                    <a:p>
                      <a:pPr marL="0" marR="0">
                        <a:lnSpc>
                          <a:spcPct val="115000"/>
                        </a:lnSpc>
                        <a:spcBef>
                          <a:spcPts val="0"/>
                        </a:spcBef>
                        <a:spcAft>
                          <a:spcPts val="0"/>
                        </a:spcAft>
                      </a:pPr>
                      <a:endParaRPr lang="en-US" sz="1800">
                        <a:latin typeface="Calibri"/>
                        <a:ea typeface="Calibri"/>
                        <a:cs typeface="Times New Roman"/>
                      </a:endParaRPr>
                    </a:p>
                  </a:txBody>
                  <a:tcPr marL="61164" marR="61164" marT="0" marB="0" anchor="ctr">
                    <a:lnL>
                      <a:noFill/>
                    </a:lnL>
                    <a:lnR>
                      <a:noFill/>
                    </a:lnR>
                    <a:lnT>
                      <a:noFill/>
                    </a:lnT>
                    <a:lnB>
                      <a:noFill/>
                    </a:lnB>
                  </a:tcPr>
                </a:tc>
                <a:tc>
                  <a:txBody>
                    <a:bodyPr/>
                    <a:lstStyle/>
                    <a:p>
                      <a:pPr marL="0" marR="0">
                        <a:lnSpc>
                          <a:spcPct val="115000"/>
                        </a:lnSpc>
                        <a:spcBef>
                          <a:spcPts val="0"/>
                        </a:spcBef>
                        <a:spcAft>
                          <a:spcPts val="0"/>
                        </a:spcAft>
                      </a:pPr>
                      <a:endParaRPr lang="en-US" sz="1800">
                        <a:latin typeface="Calibri"/>
                        <a:ea typeface="Calibri"/>
                        <a:cs typeface="Times New Roman"/>
                      </a:endParaRPr>
                    </a:p>
                  </a:txBody>
                  <a:tcPr marL="61164" marR="61164" marT="0" marB="0" anchor="ctr">
                    <a:lnL>
                      <a:noFill/>
                    </a:lnL>
                    <a:lnR>
                      <a:noFill/>
                    </a:lnR>
                    <a:lnT>
                      <a:noFill/>
                    </a:lnT>
                    <a:lnB>
                      <a:noFill/>
                    </a:lnB>
                  </a:tcPr>
                </a:tc>
                <a:tc vMerge="1">
                  <a:txBody>
                    <a:bodyPr/>
                    <a:lstStyle/>
                    <a:p>
                      <a:endParaRPr lang="en-US"/>
                    </a:p>
                  </a:txBody>
                  <a:tcPr/>
                </a:tc>
              </a:tr>
              <a:tr h="677828">
                <a:tc>
                  <a:txBody>
                    <a:bodyPr/>
                    <a:lstStyle/>
                    <a:p>
                      <a:pPr marL="0" marR="0">
                        <a:lnSpc>
                          <a:spcPct val="115000"/>
                        </a:lnSpc>
                        <a:spcBef>
                          <a:spcPts val="600"/>
                        </a:spcBef>
                        <a:spcAft>
                          <a:spcPts val="600"/>
                        </a:spcAft>
                      </a:pPr>
                      <a:endParaRPr lang="en-US" sz="1800">
                        <a:latin typeface="Calibri"/>
                        <a:ea typeface="Calibri"/>
                        <a:cs typeface="Times New Roman"/>
                      </a:endParaRPr>
                    </a:p>
                  </a:txBody>
                  <a:tcPr marL="61164" marR="61164" marT="0" marB="0" anchor="ctr">
                    <a:lnL>
                      <a:noFill/>
                    </a:lnL>
                    <a:lnR>
                      <a:noFill/>
                    </a:lnR>
                    <a:lnT>
                      <a:noFill/>
                    </a:lnT>
                    <a:lnB>
                      <a:noFill/>
                    </a:lnB>
                  </a:tcPr>
                </a:tc>
                <a:tc gridSpan="6">
                  <a:txBody>
                    <a:bodyPr/>
                    <a:lstStyle/>
                    <a:p>
                      <a:pPr marL="0" marR="0">
                        <a:lnSpc>
                          <a:spcPct val="115000"/>
                        </a:lnSpc>
                        <a:spcBef>
                          <a:spcPts val="600"/>
                        </a:spcBef>
                        <a:spcAft>
                          <a:spcPts val="600"/>
                        </a:spcAft>
                      </a:pPr>
                      <a:r>
                        <a:rPr lang="en-US" sz="1800">
                          <a:latin typeface="Calibri"/>
                          <a:ea typeface="Calibri"/>
                          <a:cs typeface="Times New Roman"/>
                        </a:rPr>
                        <a:t>Number and Operations—Base Ten</a:t>
                      </a:r>
                      <a:endParaRPr lang="en-US" sz="1000">
                        <a:latin typeface="Calibri"/>
                        <a:ea typeface="Calibri"/>
                        <a:cs typeface="Times New Roman"/>
                      </a:endParaRPr>
                    </a:p>
                  </a:txBody>
                  <a:tcPr marL="61164" marR="61164" marT="0" marB="0" anchor="ctr">
                    <a:lnL>
                      <a:noFill/>
                    </a:lnL>
                    <a:lnR>
                      <a:noFill/>
                    </a:lnR>
                    <a:lnT>
                      <a:noFill/>
                    </a:lnT>
                    <a:lnB>
                      <a:noFill/>
                    </a:lnB>
                    <a:solidFill>
                      <a:srgbClr val="FFCC66"/>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marL="0" marR="0">
                        <a:lnSpc>
                          <a:spcPct val="115000"/>
                        </a:lnSpc>
                        <a:spcBef>
                          <a:spcPts val="0"/>
                        </a:spcBef>
                        <a:spcAft>
                          <a:spcPts val="0"/>
                        </a:spcAft>
                      </a:pPr>
                      <a:r>
                        <a:rPr lang="en-US" sz="1800">
                          <a:latin typeface="Calibri"/>
                          <a:ea typeface="Calibri"/>
                          <a:cs typeface="Times New Roman"/>
                          <a:sym typeface="Symbol"/>
                        </a:rPr>
                        <a:t></a:t>
                      </a:r>
                      <a:endParaRPr lang="en-US" sz="1000">
                        <a:latin typeface="Calibri"/>
                        <a:ea typeface="Calibri"/>
                        <a:cs typeface="Times New Roman"/>
                      </a:endParaRPr>
                    </a:p>
                  </a:txBody>
                  <a:tcPr marL="61164" marR="61164" marT="0" marB="0" anchor="ctr">
                    <a:lnL>
                      <a:noFill/>
                    </a:lnL>
                    <a:lnR>
                      <a:noFill/>
                    </a:lnR>
                    <a:lnT>
                      <a:noFill/>
                    </a:lnT>
                    <a:lnB>
                      <a:noFill/>
                    </a:lnB>
                  </a:tcPr>
                </a:tc>
                <a:tc rowSpan="3" gridSpan="3">
                  <a:txBody>
                    <a:bodyPr/>
                    <a:lstStyle/>
                    <a:p>
                      <a:pPr marL="0" marR="0">
                        <a:lnSpc>
                          <a:spcPct val="115000"/>
                        </a:lnSpc>
                        <a:spcBef>
                          <a:spcPts val="0"/>
                        </a:spcBef>
                        <a:spcAft>
                          <a:spcPts val="0"/>
                        </a:spcAft>
                      </a:pPr>
                      <a:r>
                        <a:rPr lang="en-US" sz="1800">
                          <a:latin typeface="Calibri"/>
                          <a:ea typeface="Calibri"/>
                          <a:cs typeface="Times New Roman"/>
                        </a:rPr>
                        <a:t>The Number System</a:t>
                      </a:r>
                      <a:endParaRPr lang="en-US" sz="1000">
                        <a:latin typeface="Calibri"/>
                        <a:ea typeface="Calibri"/>
                        <a:cs typeface="Times New Roman"/>
                      </a:endParaRPr>
                    </a:p>
                  </a:txBody>
                  <a:tcPr marL="61164" marR="61164" marT="0" marB="0" anchor="ctr">
                    <a:lnL>
                      <a:noFill/>
                    </a:lnL>
                    <a:lnR>
                      <a:noFill/>
                    </a:lnR>
                    <a:lnT>
                      <a:noFill/>
                    </a:lnT>
                    <a:lnB>
                      <a:noFill/>
                    </a:lnB>
                    <a:solidFill>
                      <a:srgbClr val="99FF99"/>
                    </a:solidFill>
                  </a:tcPr>
                </a:tc>
                <a:tc rowSpan="3" hMerge="1">
                  <a:txBody>
                    <a:bodyPr/>
                    <a:lstStyle/>
                    <a:p>
                      <a:endParaRPr lang="en-US"/>
                    </a:p>
                  </a:txBody>
                  <a:tcPr/>
                </a:tc>
                <a:tc rowSpan="3" hMerge="1">
                  <a:txBody>
                    <a:bodyPr/>
                    <a:lstStyle/>
                    <a:p>
                      <a:endParaRPr lang="en-US"/>
                    </a:p>
                  </a:txBody>
                  <a:tcPr/>
                </a:tc>
                <a:tc>
                  <a:txBody>
                    <a:bodyPr/>
                    <a:lstStyle/>
                    <a:p>
                      <a:pPr marL="0" marR="0">
                        <a:lnSpc>
                          <a:spcPct val="115000"/>
                        </a:lnSpc>
                        <a:spcBef>
                          <a:spcPts val="0"/>
                        </a:spcBef>
                        <a:spcAft>
                          <a:spcPts val="0"/>
                        </a:spcAft>
                      </a:pPr>
                      <a:endParaRPr lang="en-US" sz="1800">
                        <a:latin typeface="Calibri"/>
                        <a:ea typeface="Calibri"/>
                        <a:cs typeface="Times New Roman"/>
                      </a:endParaRPr>
                    </a:p>
                  </a:txBody>
                  <a:tcPr marL="61164" marR="61164" marT="0" marB="0" anchor="ctr">
                    <a:lnL>
                      <a:noFill/>
                    </a:lnL>
                    <a:lnR>
                      <a:noFill/>
                    </a:lnR>
                    <a:lnT>
                      <a:noFill/>
                    </a:lnT>
                    <a:lnB>
                      <a:noFill/>
                    </a:lnB>
                  </a:tcPr>
                </a:tc>
                <a:tc vMerge="1">
                  <a:txBody>
                    <a:bodyPr/>
                    <a:lstStyle/>
                    <a:p>
                      <a:endParaRPr lang="en-US"/>
                    </a:p>
                  </a:txBody>
                  <a:tcPr/>
                </a:tc>
              </a:tr>
              <a:tr h="338914">
                <a:tc>
                  <a:txBody>
                    <a:bodyPr/>
                    <a:lstStyle/>
                    <a:p>
                      <a:pPr marL="0" marR="0">
                        <a:lnSpc>
                          <a:spcPct val="115000"/>
                        </a:lnSpc>
                        <a:spcBef>
                          <a:spcPts val="0"/>
                        </a:spcBef>
                        <a:spcAft>
                          <a:spcPts val="0"/>
                        </a:spcAft>
                      </a:pPr>
                      <a:endParaRPr lang="en-US" sz="1800">
                        <a:latin typeface="Calibri"/>
                        <a:ea typeface="Calibri"/>
                        <a:cs typeface="Times New Roman"/>
                      </a:endParaRPr>
                    </a:p>
                  </a:txBody>
                  <a:tcPr marL="61164" marR="61164" marT="0" marB="0" anchor="ctr">
                    <a:lnL>
                      <a:noFill/>
                    </a:lnL>
                    <a:lnR>
                      <a:noFill/>
                    </a:lnR>
                    <a:lnT>
                      <a:noFill/>
                    </a:lnT>
                    <a:lnB>
                      <a:noFill/>
                    </a:lnB>
                  </a:tcPr>
                </a:tc>
                <a:tc>
                  <a:txBody>
                    <a:bodyPr/>
                    <a:lstStyle/>
                    <a:p>
                      <a:pPr marL="0" marR="0">
                        <a:lnSpc>
                          <a:spcPct val="115000"/>
                        </a:lnSpc>
                        <a:spcBef>
                          <a:spcPts val="0"/>
                        </a:spcBef>
                        <a:spcAft>
                          <a:spcPts val="0"/>
                        </a:spcAft>
                      </a:pPr>
                      <a:endParaRPr lang="en-US" sz="1800">
                        <a:latin typeface="Calibri"/>
                        <a:ea typeface="Calibri"/>
                        <a:cs typeface="Times New Roman"/>
                      </a:endParaRPr>
                    </a:p>
                  </a:txBody>
                  <a:tcPr marL="61164" marR="61164" marT="0" marB="0" anchor="ctr">
                    <a:lnL>
                      <a:noFill/>
                    </a:lnL>
                    <a:lnR>
                      <a:noFill/>
                    </a:lnR>
                    <a:lnT>
                      <a:noFill/>
                    </a:lnT>
                    <a:lnB>
                      <a:noFill/>
                    </a:lnB>
                  </a:tcPr>
                </a:tc>
                <a:tc>
                  <a:txBody>
                    <a:bodyPr/>
                    <a:lstStyle/>
                    <a:p>
                      <a:pPr marL="0" marR="0">
                        <a:lnSpc>
                          <a:spcPct val="115000"/>
                        </a:lnSpc>
                        <a:spcBef>
                          <a:spcPts val="0"/>
                        </a:spcBef>
                        <a:spcAft>
                          <a:spcPts val="0"/>
                        </a:spcAft>
                      </a:pPr>
                      <a:endParaRPr lang="en-US" sz="1800">
                        <a:latin typeface="Calibri"/>
                        <a:ea typeface="Calibri"/>
                        <a:cs typeface="Times New Roman"/>
                      </a:endParaRPr>
                    </a:p>
                  </a:txBody>
                  <a:tcPr marL="61164" marR="61164" marT="0" marB="0" anchor="ctr">
                    <a:lnL>
                      <a:noFill/>
                    </a:lnL>
                    <a:lnR>
                      <a:noFill/>
                    </a:lnR>
                    <a:lnT>
                      <a:noFill/>
                    </a:lnT>
                    <a:lnB>
                      <a:noFill/>
                    </a:lnB>
                  </a:tcPr>
                </a:tc>
                <a:tc>
                  <a:txBody>
                    <a:bodyPr/>
                    <a:lstStyle/>
                    <a:p>
                      <a:pPr marL="0" marR="0">
                        <a:lnSpc>
                          <a:spcPct val="115000"/>
                        </a:lnSpc>
                        <a:spcBef>
                          <a:spcPts val="0"/>
                        </a:spcBef>
                        <a:spcAft>
                          <a:spcPts val="0"/>
                        </a:spcAft>
                      </a:pPr>
                      <a:endParaRPr lang="en-US" sz="1800">
                        <a:latin typeface="Calibri"/>
                        <a:ea typeface="Calibri"/>
                        <a:cs typeface="Times New Roman"/>
                      </a:endParaRPr>
                    </a:p>
                  </a:txBody>
                  <a:tcPr marL="61164" marR="61164" marT="0" marB="0" anchor="ctr">
                    <a:lnL>
                      <a:noFill/>
                    </a:lnL>
                    <a:lnR>
                      <a:noFill/>
                    </a:lnR>
                    <a:lnT>
                      <a:noFill/>
                    </a:lnT>
                    <a:lnB>
                      <a:noFill/>
                    </a:lnB>
                  </a:tcPr>
                </a:tc>
                <a:tc>
                  <a:txBody>
                    <a:bodyPr/>
                    <a:lstStyle/>
                    <a:p>
                      <a:pPr marL="0" marR="0">
                        <a:lnSpc>
                          <a:spcPct val="115000"/>
                        </a:lnSpc>
                        <a:spcBef>
                          <a:spcPts val="0"/>
                        </a:spcBef>
                        <a:spcAft>
                          <a:spcPts val="0"/>
                        </a:spcAft>
                      </a:pPr>
                      <a:endParaRPr lang="en-US" sz="1800">
                        <a:latin typeface="Calibri"/>
                        <a:ea typeface="Calibri"/>
                        <a:cs typeface="Times New Roman"/>
                      </a:endParaRPr>
                    </a:p>
                  </a:txBody>
                  <a:tcPr marL="61164" marR="61164" marT="0" marB="0" anchor="ctr">
                    <a:lnL>
                      <a:noFill/>
                    </a:lnL>
                    <a:lnR>
                      <a:noFill/>
                    </a:lnR>
                    <a:lnT>
                      <a:noFill/>
                    </a:lnT>
                    <a:lnB>
                      <a:noFill/>
                    </a:lnB>
                  </a:tcPr>
                </a:tc>
                <a:tc>
                  <a:txBody>
                    <a:bodyPr/>
                    <a:lstStyle/>
                    <a:p>
                      <a:pPr marL="0" marR="0">
                        <a:lnSpc>
                          <a:spcPct val="115000"/>
                        </a:lnSpc>
                        <a:spcBef>
                          <a:spcPts val="0"/>
                        </a:spcBef>
                        <a:spcAft>
                          <a:spcPts val="0"/>
                        </a:spcAft>
                      </a:pPr>
                      <a:endParaRPr lang="en-US" sz="1800">
                        <a:latin typeface="Calibri"/>
                        <a:ea typeface="Calibri"/>
                        <a:cs typeface="Times New Roman"/>
                      </a:endParaRPr>
                    </a:p>
                  </a:txBody>
                  <a:tcPr marL="61164" marR="61164" marT="0" marB="0" anchor="ctr">
                    <a:lnL>
                      <a:noFill/>
                    </a:lnL>
                    <a:lnR>
                      <a:noFill/>
                    </a:lnR>
                    <a:lnT>
                      <a:noFill/>
                    </a:lnT>
                    <a:lnB>
                      <a:noFill/>
                    </a:lnB>
                  </a:tcPr>
                </a:tc>
                <a:tc>
                  <a:txBody>
                    <a:bodyPr/>
                    <a:lstStyle/>
                    <a:p>
                      <a:pPr marL="0" marR="0">
                        <a:lnSpc>
                          <a:spcPct val="115000"/>
                        </a:lnSpc>
                        <a:spcBef>
                          <a:spcPts val="0"/>
                        </a:spcBef>
                        <a:spcAft>
                          <a:spcPts val="0"/>
                        </a:spcAft>
                      </a:pPr>
                      <a:endParaRPr lang="en-US" sz="1800" dirty="0">
                        <a:latin typeface="Calibri"/>
                        <a:ea typeface="Calibri"/>
                        <a:cs typeface="Times New Roman"/>
                      </a:endParaRPr>
                    </a:p>
                  </a:txBody>
                  <a:tcPr marL="61164" marR="61164" marT="0" marB="0" anchor="ctr">
                    <a:lnL>
                      <a:noFill/>
                    </a:lnL>
                    <a:lnR>
                      <a:noFill/>
                    </a:lnR>
                    <a:lnT>
                      <a:noFill/>
                    </a:lnT>
                    <a:lnB>
                      <a:noFill/>
                    </a:lnB>
                  </a:tcPr>
                </a:tc>
                <a:tc>
                  <a:txBody>
                    <a:bodyPr/>
                    <a:lstStyle/>
                    <a:p>
                      <a:pPr marL="0" marR="0">
                        <a:lnSpc>
                          <a:spcPct val="115000"/>
                        </a:lnSpc>
                        <a:spcBef>
                          <a:spcPts val="0"/>
                        </a:spcBef>
                        <a:spcAft>
                          <a:spcPts val="0"/>
                        </a:spcAft>
                      </a:pPr>
                      <a:endParaRPr lang="en-US" sz="1800">
                        <a:latin typeface="Calibri"/>
                        <a:ea typeface="Calibri"/>
                        <a:cs typeface="Times New Roman"/>
                      </a:endParaRPr>
                    </a:p>
                  </a:txBody>
                  <a:tcPr marL="61164" marR="61164" marT="0" marB="0" anchor="ctr">
                    <a:lnL>
                      <a:noFill/>
                    </a:lnL>
                    <a:lnR>
                      <a:noFill/>
                    </a:lnR>
                    <a:lnT>
                      <a:noFill/>
                    </a:lnT>
                    <a:lnB>
                      <a:noFill/>
                    </a:lnB>
                  </a:tcPr>
                </a:tc>
                <a:tc gridSpan="3" vMerge="1">
                  <a:txBody>
                    <a:bodyPr/>
                    <a:lstStyle/>
                    <a:p>
                      <a:endParaRPr lang="en-US"/>
                    </a:p>
                  </a:txBody>
                  <a:tcPr/>
                </a:tc>
                <a:tc hMerge="1" vMerge="1">
                  <a:txBody>
                    <a:bodyPr/>
                    <a:lstStyle/>
                    <a:p>
                      <a:endParaRPr lang="en-US"/>
                    </a:p>
                  </a:txBody>
                  <a:tcPr/>
                </a:tc>
                <a:tc hMerge="1" vMerge="1">
                  <a:txBody>
                    <a:bodyPr/>
                    <a:lstStyle/>
                    <a:p>
                      <a:endParaRPr lang="en-US"/>
                    </a:p>
                  </a:txBody>
                  <a:tcPr/>
                </a:tc>
                <a:tc>
                  <a:txBody>
                    <a:bodyPr/>
                    <a:lstStyle/>
                    <a:p>
                      <a:pPr marL="0" marR="0">
                        <a:lnSpc>
                          <a:spcPct val="115000"/>
                        </a:lnSpc>
                        <a:spcBef>
                          <a:spcPts val="0"/>
                        </a:spcBef>
                        <a:spcAft>
                          <a:spcPts val="0"/>
                        </a:spcAft>
                      </a:pPr>
                      <a:r>
                        <a:rPr lang="en-US" sz="1800">
                          <a:latin typeface="Calibri"/>
                          <a:ea typeface="Calibri"/>
                          <a:cs typeface="Times New Roman"/>
                          <a:sym typeface="Symbol"/>
                        </a:rPr>
                        <a:t></a:t>
                      </a:r>
                      <a:endParaRPr lang="en-US" sz="1000">
                        <a:latin typeface="Calibri"/>
                        <a:ea typeface="Calibri"/>
                        <a:cs typeface="Times New Roman"/>
                      </a:endParaRPr>
                    </a:p>
                  </a:txBody>
                  <a:tcPr marL="61164" marR="61164" marT="0" marB="0" anchor="ctr">
                    <a:lnL>
                      <a:noFill/>
                    </a:lnL>
                    <a:lnR>
                      <a:noFill/>
                    </a:lnR>
                    <a:lnT>
                      <a:noFill/>
                    </a:lnT>
                    <a:lnB>
                      <a:noFill/>
                    </a:lnB>
                  </a:tcPr>
                </a:tc>
                <a:tc vMerge="1">
                  <a:txBody>
                    <a:bodyPr/>
                    <a:lstStyle/>
                    <a:p>
                      <a:endParaRPr lang="en-US"/>
                    </a:p>
                  </a:txBody>
                  <a:tcPr/>
                </a:tc>
              </a:tr>
              <a:tr h="1016742">
                <a:tc>
                  <a:txBody>
                    <a:bodyPr/>
                    <a:lstStyle/>
                    <a:p>
                      <a:pPr marL="0" marR="0">
                        <a:lnSpc>
                          <a:spcPct val="115000"/>
                        </a:lnSpc>
                        <a:spcBef>
                          <a:spcPts val="0"/>
                        </a:spcBef>
                        <a:spcAft>
                          <a:spcPts val="0"/>
                        </a:spcAft>
                      </a:pPr>
                      <a:endParaRPr lang="en-US" sz="1800">
                        <a:latin typeface="Calibri"/>
                        <a:ea typeface="Calibri"/>
                        <a:cs typeface="Times New Roman"/>
                      </a:endParaRPr>
                    </a:p>
                  </a:txBody>
                  <a:tcPr marL="61164" marR="61164" marT="0" marB="0" anchor="ctr">
                    <a:lnL>
                      <a:noFill/>
                    </a:lnL>
                    <a:lnR>
                      <a:noFill/>
                    </a:lnR>
                    <a:lnT>
                      <a:noFill/>
                    </a:lnT>
                    <a:lnB>
                      <a:noFill/>
                    </a:lnB>
                  </a:tcPr>
                </a:tc>
                <a:tc>
                  <a:txBody>
                    <a:bodyPr/>
                    <a:lstStyle/>
                    <a:p>
                      <a:pPr marL="0" marR="0">
                        <a:lnSpc>
                          <a:spcPct val="115000"/>
                        </a:lnSpc>
                        <a:spcBef>
                          <a:spcPts val="0"/>
                        </a:spcBef>
                        <a:spcAft>
                          <a:spcPts val="0"/>
                        </a:spcAft>
                      </a:pPr>
                      <a:endParaRPr lang="en-US" sz="1800">
                        <a:latin typeface="Calibri"/>
                        <a:ea typeface="Calibri"/>
                        <a:cs typeface="Times New Roman"/>
                      </a:endParaRPr>
                    </a:p>
                  </a:txBody>
                  <a:tcPr marL="61164" marR="61164" marT="0" marB="0" anchor="ctr">
                    <a:lnL>
                      <a:noFill/>
                    </a:lnL>
                    <a:lnR>
                      <a:noFill/>
                    </a:lnR>
                    <a:lnT>
                      <a:noFill/>
                    </a:lnT>
                    <a:lnB>
                      <a:noFill/>
                    </a:lnB>
                  </a:tcPr>
                </a:tc>
                <a:tc>
                  <a:txBody>
                    <a:bodyPr/>
                    <a:lstStyle/>
                    <a:p>
                      <a:pPr marL="0" marR="0">
                        <a:lnSpc>
                          <a:spcPct val="115000"/>
                        </a:lnSpc>
                        <a:spcBef>
                          <a:spcPts val="0"/>
                        </a:spcBef>
                        <a:spcAft>
                          <a:spcPts val="0"/>
                        </a:spcAft>
                      </a:pPr>
                      <a:endParaRPr lang="en-US" sz="1800">
                        <a:latin typeface="Calibri"/>
                        <a:ea typeface="Calibri"/>
                        <a:cs typeface="Times New Roman"/>
                      </a:endParaRPr>
                    </a:p>
                  </a:txBody>
                  <a:tcPr marL="61164" marR="61164" marT="0" marB="0" anchor="ctr">
                    <a:lnL>
                      <a:noFill/>
                    </a:lnL>
                    <a:lnR>
                      <a:noFill/>
                    </a:lnR>
                    <a:lnT>
                      <a:noFill/>
                    </a:lnT>
                    <a:lnB>
                      <a:noFill/>
                    </a:lnB>
                  </a:tcPr>
                </a:tc>
                <a:tc>
                  <a:txBody>
                    <a:bodyPr/>
                    <a:lstStyle/>
                    <a:p>
                      <a:pPr marL="0" marR="0">
                        <a:lnSpc>
                          <a:spcPct val="115000"/>
                        </a:lnSpc>
                        <a:spcBef>
                          <a:spcPts val="0"/>
                        </a:spcBef>
                        <a:spcAft>
                          <a:spcPts val="0"/>
                        </a:spcAft>
                      </a:pPr>
                      <a:endParaRPr lang="en-US" sz="1800">
                        <a:latin typeface="Calibri"/>
                        <a:ea typeface="Calibri"/>
                        <a:cs typeface="Times New Roman"/>
                      </a:endParaRPr>
                    </a:p>
                  </a:txBody>
                  <a:tcPr marL="61164" marR="61164" marT="0" marB="0" anchor="ctr">
                    <a:lnL>
                      <a:noFill/>
                    </a:lnL>
                    <a:lnR>
                      <a:noFill/>
                    </a:lnR>
                    <a:lnT>
                      <a:noFill/>
                    </a:lnT>
                    <a:lnB>
                      <a:noFill/>
                    </a:lnB>
                  </a:tcPr>
                </a:tc>
                <a:tc gridSpan="3">
                  <a:txBody>
                    <a:bodyPr/>
                    <a:lstStyle/>
                    <a:p>
                      <a:pPr marL="0" marR="0">
                        <a:lnSpc>
                          <a:spcPct val="115000"/>
                        </a:lnSpc>
                        <a:spcBef>
                          <a:spcPts val="0"/>
                        </a:spcBef>
                        <a:spcAft>
                          <a:spcPts val="0"/>
                        </a:spcAft>
                      </a:pPr>
                      <a:r>
                        <a:rPr lang="en-US" sz="1800">
                          <a:latin typeface="Calibri"/>
                          <a:ea typeface="Calibri"/>
                          <a:cs typeface="Times New Roman"/>
                        </a:rPr>
                        <a:t>Number and Operations—Fractions</a:t>
                      </a:r>
                      <a:endParaRPr lang="en-US" sz="1000">
                        <a:latin typeface="Calibri"/>
                        <a:ea typeface="Calibri"/>
                        <a:cs typeface="Times New Roman"/>
                      </a:endParaRPr>
                    </a:p>
                  </a:txBody>
                  <a:tcPr marL="61164" marR="61164" marT="0" marB="0" anchor="ctr">
                    <a:lnL>
                      <a:noFill/>
                    </a:lnL>
                    <a:lnR>
                      <a:noFill/>
                    </a:lnR>
                    <a:lnT>
                      <a:noFill/>
                    </a:lnT>
                    <a:lnB>
                      <a:noFill/>
                    </a:lnB>
                    <a:solidFill>
                      <a:srgbClr val="FFC000"/>
                    </a:solidFill>
                  </a:tcPr>
                </a:tc>
                <a:tc hMerge="1">
                  <a:txBody>
                    <a:bodyPr/>
                    <a:lstStyle/>
                    <a:p>
                      <a:endParaRPr lang="en-US"/>
                    </a:p>
                  </a:txBody>
                  <a:tcPr/>
                </a:tc>
                <a:tc hMerge="1">
                  <a:txBody>
                    <a:bodyPr/>
                    <a:lstStyle/>
                    <a:p>
                      <a:endParaRPr lang="en-US"/>
                    </a:p>
                  </a:txBody>
                  <a:tcPr/>
                </a:tc>
                <a:tc>
                  <a:txBody>
                    <a:bodyPr/>
                    <a:lstStyle/>
                    <a:p>
                      <a:pPr marL="0" marR="0">
                        <a:lnSpc>
                          <a:spcPct val="115000"/>
                        </a:lnSpc>
                        <a:spcBef>
                          <a:spcPts val="0"/>
                        </a:spcBef>
                        <a:spcAft>
                          <a:spcPts val="0"/>
                        </a:spcAft>
                      </a:pPr>
                      <a:r>
                        <a:rPr lang="en-US" sz="1800">
                          <a:latin typeface="Calibri"/>
                          <a:ea typeface="Calibri"/>
                          <a:cs typeface="Times New Roman"/>
                          <a:sym typeface="Symbol"/>
                        </a:rPr>
                        <a:t></a:t>
                      </a:r>
                      <a:endParaRPr lang="en-US" sz="1000">
                        <a:latin typeface="Calibri"/>
                        <a:ea typeface="Calibri"/>
                        <a:cs typeface="Times New Roman"/>
                      </a:endParaRPr>
                    </a:p>
                  </a:txBody>
                  <a:tcPr marL="61164" marR="61164" marT="0" marB="0" anchor="ctr">
                    <a:lnL>
                      <a:noFill/>
                    </a:lnL>
                    <a:lnR>
                      <a:noFill/>
                    </a:lnR>
                    <a:lnT>
                      <a:noFill/>
                    </a:lnT>
                    <a:lnB>
                      <a:noFill/>
                    </a:lnB>
                  </a:tcPr>
                </a:tc>
                <a:tc gridSpan="3" vMerge="1">
                  <a:txBody>
                    <a:bodyPr/>
                    <a:lstStyle/>
                    <a:p>
                      <a:endParaRPr lang="en-US"/>
                    </a:p>
                  </a:txBody>
                  <a:tcPr/>
                </a:tc>
                <a:tc hMerge="1" vMerge="1">
                  <a:txBody>
                    <a:bodyPr/>
                    <a:lstStyle/>
                    <a:p>
                      <a:endParaRPr lang="en-US"/>
                    </a:p>
                  </a:txBody>
                  <a:tcPr/>
                </a:tc>
                <a:tc hMerge="1" vMerge="1">
                  <a:txBody>
                    <a:bodyPr/>
                    <a:lstStyle/>
                    <a:p>
                      <a:endParaRPr lang="en-US"/>
                    </a:p>
                  </a:txBody>
                  <a:tcPr/>
                </a:tc>
                <a:tc>
                  <a:txBody>
                    <a:bodyPr/>
                    <a:lstStyle/>
                    <a:p>
                      <a:pPr marL="0" marR="0">
                        <a:lnSpc>
                          <a:spcPct val="115000"/>
                        </a:lnSpc>
                        <a:spcBef>
                          <a:spcPts val="0"/>
                        </a:spcBef>
                        <a:spcAft>
                          <a:spcPts val="0"/>
                        </a:spcAft>
                      </a:pPr>
                      <a:endParaRPr lang="en-US" sz="1800">
                        <a:latin typeface="Calibri"/>
                        <a:ea typeface="Calibri"/>
                        <a:cs typeface="Times New Roman"/>
                      </a:endParaRPr>
                    </a:p>
                  </a:txBody>
                  <a:tcPr marL="61164" marR="61164" marT="0" marB="0" anchor="ctr">
                    <a:lnL>
                      <a:noFill/>
                    </a:lnL>
                    <a:lnR>
                      <a:noFill/>
                    </a:lnR>
                    <a:lnT>
                      <a:noFill/>
                    </a:lnT>
                    <a:lnB>
                      <a:noFill/>
                    </a:lnB>
                  </a:tcPr>
                </a:tc>
                <a:tc vMerge="1">
                  <a:txBody>
                    <a:bodyPr/>
                    <a:lstStyle/>
                    <a:p>
                      <a:endParaRPr lang="en-US"/>
                    </a:p>
                  </a:txBody>
                  <a:tcPr/>
                </a:tc>
              </a:tr>
              <a:tr h="338914">
                <a:tc>
                  <a:txBody>
                    <a:bodyPr/>
                    <a:lstStyle/>
                    <a:p>
                      <a:pPr marL="0" marR="0">
                        <a:lnSpc>
                          <a:spcPct val="115000"/>
                        </a:lnSpc>
                        <a:spcBef>
                          <a:spcPts val="0"/>
                        </a:spcBef>
                        <a:spcAft>
                          <a:spcPts val="0"/>
                        </a:spcAft>
                      </a:pPr>
                      <a:endParaRPr lang="en-US" sz="1800">
                        <a:latin typeface="Calibri"/>
                        <a:ea typeface="Calibri"/>
                        <a:cs typeface="Times New Roman"/>
                      </a:endParaRPr>
                    </a:p>
                  </a:txBody>
                  <a:tcPr marL="61164" marR="61164" marT="0" marB="0" anchor="ctr">
                    <a:lnL>
                      <a:noFill/>
                    </a:lnL>
                    <a:lnR>
                      <a:noFill/>
                    </a:lnR>
                    <a:lnT>
                      <a:noFill/>
                    </a:lnT>
                    <a:lnB>
                      <a:noFill/>
                    </a:lnB>
                  </a:tcPr>
                </a:tc>
                <a:tc>
                  <a:txBody>
                    <a:bodyPr/>
                    <a:lstStyle/>
                    <a:p>
                      <a:pPr marL="0" marR="0" algn="ctr">
                        <a:lnSpc>
                          <a:spcPct val="115000"/>
                        </a:lnSpc>
                        <a:spcBef>
                          <a:spcPts val="0"/>
                        </a:spcBef>
                        <a:spcAft>
                          <a:spcPts val="0"/>
                        </a:spcAft>
                      </a:pPr>
                      <a:endParaRPr lang="en-US" sz="1800">
                        <a:latin typeface="Calibri"/>
                        <a:ea typeface="Calibri"/>
                        <a:cs typeface="Times New Roman"/>
                      </a:endParaRPr>
                    </a:p>
                  </a:txBody>
                  <a:tcPr marL="61164" marR="61164" marT="0" marB="0" anchor="ctr">
                    <a:lnL>
                      <a:noFill/>
                    </a:lnL>
                    <a:lnR>
                      <a:noFill/>
                    </a:lnR>
                    <a:lnT>
                      <a:noFill/>
                    </a:lnT>
                    <a:lnB>
                      <a:noFill/>
                    </a:lnB>
                  </a:tcPr>
                </a:tc>
                <a:tc>
                  <a:txBody>
                    <a:bodyPr/>
                    <a:lstStyle/>
                    <a:p>
                      <a:pPr marL="0" marR="0" algn="ctr">
                        <a:lnSpc>
                          <a:spcPct val="115000"/>
                        </a:lnSpc>
                        <a:spcBef>
                          <a:spcPts val="0"/>
                        </a:spcBef>
                        <a:spcAft>
                          <a:spcPts val="0"/>
                        </a:spcAft>
                      </a:pPr>
                      <a:endParaRPr lang="en-US" sz="1800">
                        <a:latin typeface="Calibri"/>
                        <a:ea typeface="Calibri"/>
                        <a:cs typeface="Times New Roman"/>
                      </a:endParaRPr>
                    </a:p>
                  </a:txBody>
                  <a:tcPr marL="61164" marR="61164" marT="0" marB="0" anchor="ctr">
                    <a:lnL>
                      <a:noFill/>
                    </a:lnL>
                    <a:lnR>
                      <a:noFill/>
                    </a:lnR>
                    <a:lnT>
                      <a:noFill/>
                    </a:lnT>
                    <a:lnB>
                      <a:noFill/>
                    </a:lnB>
                  </a:tcPr>
                </a:tc>
                <a:tc>
                  <a:txBody>
                    <a:bodyPr/>
                    <a:lstStyle/>
                    <a:p>
                      <a:pPr marL="0" marR="0" algn="ctr">
                        <a:lnSpc>
                          <a:spcPct val="115000"/>
                        </a:lnSpc>
                        <a:spcBef>
                          <a:spcPts val="0"/>
                        </a:spcBef>
                        <a:spcAft>
                          <a:spcPts val="0"/>
                        </a:spcAft>
                      </a:pPr>
                      <a:endParaRPr lang="en-US" sz="1800">
                        <a:latin typeface="Calibri"/>
                        <a:ea typeface="Calibri"/>
                        <a:cs typeface="Times New Roman"/>
                      </a:endParaRPr>
                    </a:p>
                  </a:txBody>
                  <a:tcPr marL="61164" marR="61164" marT="0" marB="0" anchor="ctr">
                    <a:lnL>
                      <a:noFill/>
                    </a:lnL>
                    <a:lnR>
                      <a:noFill/>
                    </a:lnR>
                    <a:lnT>
                      <a:noFill/>
                    </a:lnT>
                    <a:lnB>
                      <a:noFill/>
                    </a:lnB>
                  </a:tcPr>
                </a:tc>
                <a:tc>
                  <a:txBody>
                    <a:bodyPr/>
                    <a:lstStyle/>
                    <a:p>
                      <a:pPr marL="0" marR="0" algn="ctr">
                        <a:lnSpc>
                          <a:spcPct val="115000"/>
                        </a:lnSpc>
                        <a:spcBef>
                          <a:spcPts val="0"/>
                        </a:spcBef>
                        <a:spcAft>
                          <a:spcPts val="0"/>
                        </a:spcAft>
                      </a:pPr>
                      <a:endParaRPr lang="en-US" sz="1800">
                        <a:latin typeface="Calibri"/>
                        <a:ea typeface="Calibri"/>
                        <a:cs typeface="Times New Roman"/>
                      </a:endParaRPr>
                    </a:p>
                  </a:txBody>
                  <a:tcPr marL="61164" marR="61164" marT="0" marB="0" anchor="ctr">
                    <a:lnL>
                      <a:noFill/>
                    </a:lnL>
                    <a:lnR>
                      <a:noFill/>
                    </a:lnR>
                    <a:lnT>
                      <a:noFill/>
                    </a:lnT>
                    <a:lnB>
                      <a:noFill/>
                    </a:lnB>
                  </a:tcPr>
                </a:tc>
                <a:tc>
                  <a:txBody>
                    <a:bodyPr/>
                    <a:lstStyle/>
                    <a:p>
                      <a:pPr marL="0" marR="0" algn="ctr">
                        <a:lnSpc>
                          <a:spcPct val="115000"/>
                        </a:lnSpc>
                        <a:spcBef>
                          <a:spcPts val="0"/>
                        </a:spcBef>
                        <a:spcAft>
                          <a:spcPts val="0"/>
                        </a:spcAft>
                      </a:pPr>
                      <a:endParaRPr lang="en-US" sz="1800">
                        <a:latin typeface="Calibri"/>
                        <a:ea typeface="Calibri"/>
                        <a:cs typeface="Times New Roman"/>
                      </a:endParaRPr>
                    </a:p>
                  </a:txBody>
                  <a:tcPr marL="61164" marR="61164" marT="0" marB="0" anchor="ctr">
                    <a:lnL>
                      <a:noFill/>
                    </a:lnL>
                    <a:lnR>
                      <a:noFill/>
                    </a:lnR>
                    <a:lnT>
                      <a:noFill/>
                    </a:lnT>
                    <a:lnB>
                      <a:noFill/>
                    </a:lnB>
                  </a:tcPr>
                </a:tc>
                <a:tc>
                  <a:txBody>
                    <a:bodyPr/>
                    <a:lstStyle/>
                    <a:p>
                      <a:pPr marL="0" marR="0" algn="ctr">
                        <a:lnSpc>
                          <a:spcPct val="115000"/>
                        </a:lnSpc>
                        <a:spcBef>
                          <a:spcPts val="0"/>
                        </a:spcBef>
                        <a:spcAft>
                          <a:spcPts val="0"/>
                        </a:spcAft>
                      </a:pPr>
                      <a:endParaRPr lang="en-US" sz="1800">
                        <a:latin typeface="Calibri"/>
                        <a:ea typeface="Calibri"/>
                        <a:cs typeface="Times New Roman"/>
                      </a:endParaRPr>
                    </a:p>
                  </a:txBody>
                  <a:tcPr marL="61164" marR="61164" marT="0" marB="0" anchor="ctr">
                    <a:lnL>
                      <a:noFill/>
                    </a:lnL>
                    <a:lnR>
                      <a:noFill/>
                    </a:lnR>
                    <a:lnT>
                      <a:noFill/>
                    </a:lnT>
                    <a:lnB>
                      <a:noFill/>
                    </a:lnB>
                  </a:tcPr>
                </a:tc>
                <a:tc>
                  <a:txBody>
                    <a:bodyPr/>
                    <a:lstStyle/>
                    <a:p>
                      <a:pPr marL="0" marR="0" algn="ctr">
                        <a:lnSpc>
                          <a:spcPct val="115000"/>
                        </a:lnSpc>
                        <a:spcBef>
                          <a:spcPts val="0"/>
                        </a:spcBef>
                        <a:spcAft>
                          <a:spcPts val="0"/>
                        </a:spcAft>
                      </a:pPr>
                      <a:endParaRPr lang="en-US" sz="1800">
                        <a:latin typeface="Calibri"/>
                        <a:ea typeface="Calibri"/>
                        <a:cs typeface="Times New Roman"/>
                      </a:endParaRPr>
                    </a:p>
                  </a:txBody>
                  <a:tcPr marL="61164" marR="61164" marT="0" marB="0" anchor="ctr">
                    <a:lnL>
                      <a:noFill/>
                    </a:lnL>
                    <a:lnR>
                      <a:noFill/>
                    </a:lnR>
                    <a:lnT>
                      <a:noFill/>
                    </a:lnT>
                    <a:lnB>
                      <a:noFill/>
                    </a:lnB>
                  </a:tcPr>
                </a:tc>
                <a:tc>
                  <a:txBody>
                    <a:bodyPr/>
                    <a:lstStyle/>
                    <a:p>
                      <a:pPr marL="0" marR="0" algn="ctr">
                        <a:lnSpc>
                          <a:spcPct val="115000"/>
                        </a:lnSpc>
                        <a:spcBef>
                          <a:spcPts val="0"/>
                        </a:spcBef>
                        <a:spcAft>
                          <a:spcPts val="0"/>
                        </a:spcAft>
                      </a:pPr>
                      <a:endParaRPr lang="en-US" sz="1800">
                        <a:latin typeface="Calibri"/>
                        <a:ea typeface="Calibri"/>
                        <a:cs typeface="Times New Roman"/>
                      </a:endParaRPr>
                    </a:p>
                  </a:txBody>
                  <a:tcPr marL="61164" marR="61164" marT="0" marB="0" anchor="ctr">
                    <a:lnL>
                      <a:noFill/>
                    </a:lnL>
                    <a:lnR>
                      <a:noFill/>
                    </a:lnR>
                    <a:lnT>
                      <a:noFill/>
                    </a:lnT>
                    <a:lnB>
                      <a:noFill/>
                    </a:lnB>
                  </a:tcPr>
                </a:tc>
                <a:tc>
                  <a:txBody>
                    <a:bodyPr/>
                    <a:lstStyle/>
                    <a:p>
                      <a:pPr marL="0" marR="0" algn="ctr">
                        <a:lnSpc>
                          <a:spcPct val="115000"/>
                        </a:lnSpc>
                        <a:spcBef>
                          <a:spcPts val="0"/>
                        </a:spcBef>
                        <a:spcAft>
                          <a:spcPts val="0"/>
                        </a:spcAft>
                      </a:pPr>
                      <a:endParaRPr lang="en-US" sz="1800">
                        <a:latin typeface="Calibri"/>
                        <a:ea typeface="Calibri"/>
                        <a:cs typeface="Times New Roman"/>
                      </a:endParaRPr>
                    </a:p>
                  </a:txBody>
                  <a:tcPr marL="61164" marR="61164" marT="0" marB="0" anchor="ctr">
                    <a:lnL>
                      <a:noFill/>
                    </a:lnL>
                    <a:lnR>
                      <a:noFill/>
                    </a:lnR>
                    <a:lnT>
                      <a:noFill/>
                    </a:lnT>
                    <a:lnB>
                      <a:noFill/>
                    </a:lnB>
                  </a:tcPr>
                </a:tc>
                <a:tc>
                  <a:txBody>
                    <a:bodyPr/>
                    <a:lstStyle/>
                    <a:p>
                      <a:pPr marL="0" marR="0" algn="ctr">
                        <a:lnSpc>
                          <a:spcPct val="115000"/>
                        </a:lnSpc>
                        <a:spcBef>
                          <a:spcPts val="0"/>
                        </a:spcBef>
                        <a:spcAft>
                          <a:spcPts val="0"/>
                        </a:spcAft>
                      </a:pPr>
                      <a:endParaRPr lang="en-US" sz="1800">
                        <a:latin typeface="Calibri"/>
                        <a:ea typeface="Calibri"/>
                        <a:cs typeface="Times New Roman"/>
                      </a:endParaRPr>
                    </a:p>
                  </a:txBody>
                  <a:tcPr marL="61164" marR="61164" marT="0" marB="0" anchor="ctr">
                    <a:lnL>
                      <a:noFill/>
                    </a:lnL>
                    <a:lnR>
                      <a:noFill/>
                    </a:lnR>
                    <a:lnT>
                      <a:noFill/>
                    </a:lnT>
                    <a:lnB>
                      <a:noFill/>
                    </a:lnB>
                  </a:tcPr>
                </a:tc>
                <a:tc>
                  <a:txBody>
                    <a:bodyPr/>
                    <a:lstStyle/>
                    <a:p>
                      <a:pPr marL="0" marR="0" algn="ctr">
                        <a:lnSpc>
                          <a:spcPct val="115000"/>
                        </a:lnSpc>
                        <a:spcBef>
                          <a:spcPts val="0"/>
                        </a:spcBef>
                        <a:spcAft>
                          <a:spcPts val="0"/>
                        </a:spcAft>
                      </a:pPr>
                      <a:endParaRPr lang="en-US" sz="1800">
                        <a:latin typeface="Calibri"/>
                        <a:ea typeface="Calibri"/>
                        <a:cs typeface="Times New Roman"/>
                      </a:endParaRPr>
                    </a:p>
                  </a:txBody>
                  <a:tcPr marL="61164" marR="61164" marT="0" marB="0" anchor="ctr">
                    <a:lnL>
                      <a:noFill/>
                    </a:lnL>
                    <a:lnR>
                      <a:noFill/>
                    </a:lnR>
                    <a:lnT>
                      <a:noFill/>
                    </a:lnT>
                    <a:lnB>
                      <a:noFill/>
                    </a:lnB>
                  </a:tcPr>
                </a:tc>
                <a:tc>
                  <a:txBody>
                    <a:bodyPr/>
                    <a:lstStyle/>
                    <a:p>
                      <a:pPr marL="0" marR="0" algn="ctr">
                        <a:lnSpc>
                          <a:spcPct val="115000"/>
                        </a:lnSpc>
                        <a:spcBef>
                          <a:spcPts val="0"/>
                        </a:spcBef>
                        <a:spcAft>
                          <a:spcPts val="0"/>
                        </a:spcAft>
                      </a:pPr>
                      <a:endParaRPr lang="en-US" sz="1800">
                        <a:latin typeface="Calibri"/>
                        <a:ea typeface="Calibri"/>
                        <a:cs typeface="Times New Roman"/>
                      </a:endParaRPr>
                    </a:p>
                  </a:txBody>
                  <a:tcPr marL="61164" marR="61164" marT="0" marB="0" anchor="ctr">
                    <a:lnL>
                      <a:noFill/>
                    </a:lnL>
                    <a:lnR>
                      <a:noFill/>
                    </a:lnR>
                    <a:lnT>
                      <a:noFill/>
                    </a:lnT>
                    <a:lnB>
                      <a:noFill/>
                    </a:lnB>
                  </a:tcPr>
                </a:tc>
              </a:tr>
              <a:tr h="338914">
                <a:tc>
                  <a:txBody>
                    <a:bodyPr/>
                    <a:lstStyle/>
                    <a:p>
                      <a:pPr marL="0" marR="0">
                        <a:lnSpc>
                          <a:spcPct val="115000"/>
                        </a:lnSpc>
                        <a:spcBef>
                          <a:spcPts val="0"/>
                        </a:spcBef>
                        <a:spcAft>
                          <a:spcPts val="0"/>
                        </a:spcAft>
                      </a:pPr>
                      <a:endParaRPr lang="en-US" sz="1800">
                        <a:latin typeface="Calibri"/>
                        <a:ea typeface="Calibri"/>
                        <a:cs typeface="Times New Roman"/>
                      </a:endParaRPr>
                    </a:p>
                  </a:txBody>
                  <a:tcPr marL="61164" marR="61164" marT="0" marB="0" anchor="ctr">
                    <a:lnL>
                      <a:noFill/>
                    </a:lnL>
                    <a:lnR>
                      <a:noFill/>
                    </a:lnR>
                    <a:lnT>
                      <a:noFill/>
                    </a:lnT>
                    <a:lnB>
                      <a:noFill/>
                    </a:lnB>
                  </a:tcPr>
                </a:tc>
                <a:tc>
                  <a:txBody>
                    <a:bodyPr/>
                    <a:lstStyle/>
                    <a:p>
                      <a:pPr marL="0" marR="0" algn="ctr">
                        <a:lnSpc>
                          <a:spcPct val="115000"/>
                        </a:lnSpc>
                        <a:spcBef>
                          <a:spcPts val="0"/>
                        </a:spcBef>
                        <a:spcAft>
                          <a:spcPts val="0"/>
                        </a:spcAft>
                      </a:pPr>
                      <a:endParaRPr lang="en-US" sz="1800">
                        <a:latin typeface="Calibri"/>
                        <a:ea typeface="Calibri"/>
                        <a:cs typeface="Times New Roman"/>
                      </a:endParaRPr>
                    </a:p>
                  </a:txBody>
                  <a:tcPr marL="61164" marR="61164" marT="0" marB="0" anchor="ctr">
                    <a:lnL>
                      <a:noFill/>
                    </a:lnL>
                    <a:lnR>
                      <a:noFill/>
                    </a:lnR>
                    <a:lnT>
                      <a:noFill/>
                    </a:lnT>
                    <a:lnB>
                      <a:noFill/>
                    </a:lnB>
                  </a:tcPr>
                </a:tc>
                <a:tc>
                  <a:txBody>
                    <a:bodyPr/>
                    <a:lstStyle/>
                    <a:p>
                      <a:pPr marL="0" marR="0" algn="ctr">
                        <a:lnSpc>
                          <a:spcPct val="115000"/>
                        </a:lnSpc>
                        <a:spcBef>
                          <a:spcPts val="0"/>
                        </a:spcBef>
                        <a:spcAft>
                          <a:spcPts val="0"/>
                        </a:spcAft>
                      </a:pPr>
                      <a:endParaRPr lang="en-US" sz="1800">
                        <a:latin typeface="Calibri"/>
                        <a:ea typeface="Calibri"/>
                        <a:cs typeface="Times New Roman"/>
                      </a:endParaRPr>
                    </a:p>
                  </a:txBody>
                  <a:tcPr marL="61164" marR="61164" marT="0" marB="0" anchor="ctr">
                    <a:lnL>
                      <a:noFill/>
                    </a:lnL>
                    <a:lnR>
                      <a:noFill/>
                    </a:lnR>
                    <a:lnT>
                      <a:noFill/>
                    </a:lnT>
                    <a:lnB>
                      <a:noFill/>
                    </a:lnB>
                  </a:tcPr>
                </a:tc>
                <a:tc>
                  <a:txBody>
                    <a:bodyPr/>
                    <a:lstStyle/>
                    <a:p>
                      <a:pPr marL="0" marR="0" algn="ctr">
                        <a:lnSpc>
                          <a:spcPct val="115000"/>
                        </a:lnSpc>
                        <a:spcBef>
                          <a:spcPts val="0"/>
                        </a:spcBef>
                        <a:spcAft>
                          <a:spcPts val="0"/>
                        </a:spcAft>
                      </a:pPr>
                      <a:endParaRPr lang="en-US" sz="1800">
                        <a:latin typeface="Calibri"/>
                        <a:ea typeface="Calibri"/>
                        <a:cs typeface="Times New Roman"/>
                      </a:endParaRPr>
                    </a:p>
                  </a:txBody>
                  <a:tcPr marL="61164" marR="61164" marT="0" marB="0" anchor="ctr">
                    <a:lnL>
                      <a:noFill/>
                    </a:lnL>
                    <a:lnR>
                      <a:noFill/>
                    </a:lnR>
                    <a:lnT>
                      <a:noFill/>
                    </a:lnT>
                    <a:lnB>
                      <a:noFill/>
                    </a:lnB>
                  </a:tcPr>
                </a:tc>
                <a:tc>
                  <a:txBody>
                    <a:bodyPr/>
                    <a:lstStyle/>
                    <a:p>
                      <a:pPr marL="0" marR="0" algn="ctr">
                        <a:lnSpc>
                          <a:spcPct val="115000"/>
                        </a:lnSpc>
                        <a:spcBef>
                          <a:spcPts val="0"/>
                        </a:spcBef>
                        <a:spcAft>
                          <a:spcPts val="0"/>
                        </a:spcAft>
                      </a:pPr>
                      <a:endParaRPr lang="en-US" sz="1800">
                        <a:latin typeface="Calibri"/>
                        <a:ea typeface="Calibri"/>
                        <a:cs typeface="Times New Roman"/>
                      </a:endParaRPr>
                    </a:p>
                  </a:txBody>
                  <a:tcPr marL="61164" marR="61164" marT="0" marB="0" anchor="ctr">
                    <a:lnL>
                      <a:noFill/>
                    </a:lnL>
                    <a:lnR>
                      <a:noFill/>
                    </a:lnR>
                    <a:lnT>
                      <a:noFill/>
                    </a:lnT>
                    <a:lnB>
                      <a:noFill/>
                    </a:lnB>
                  </a:tcPr>
                </a:tc>
                <a:tc>
                  <a:txBody>
                    <a:bodyPr/>
                    <a:lstStyle/>
                    <a:p>
                      <a:pPr marL="0" marR="0" algn="ctr">
                        <a:lnSpc>
                          <a:spcPct val="115000"/>
                        </a:lnSpc>
                        <a:spcBef>
                          <a:spcPts val="0"/>
                        </a:spcBef>
                        <a:spcAft>
                          <a:spcPts val="0"/>
                        </a:spcAft>
                      </a:pPr>
                      <a:endParaRPr lang="en-US" sz="1800">
                        <a:latin typeface="Calibri"/>
                        <a:ea typeface="Calibri"/>
                        <a:cs typeface="Times New Roman"/>
                      </a:endParaRPr>
                    </a:p>
                  </a:txBody>
                  <a:tcPr marL="61164" marR="61164" marT="0" marB="0" anchor="ctr">
                    <a:lnL>
                      <a:noFill/>
                    </a:lnL>
                    <a:lnR>
                      <a:noFill/>
                    </a:lnR>
                    <a:lnT>
                      <a:noFill/>
                    </a:lnT>
                    <a:lnB>
                      <a:noFill/>
                    </a:lnB>
                  </a:tcPr>
                </a:tc>
                <a:tc>
                  <a:txBody>
                    <a:bodyPr/>
                    <a:lstStyle/>
                    <a:p>
                      <a:pPr marL="0" marR="0" algn="ctr">
                        <a:lnSpc>
                          <a:spcPct val="115000"/>
                        </a:lnSpc>
                        <a:spcBef>
                          <a:spcPts val="0"/>
                        </a:spcBef>
                        <a:spcAft>
                          <a:spcPts val="0"/>
                        </a:spcAft>
                      </a:pPr>
                      <a:endParaRPr lang="en-US" sz="1800">
                        <a:latin typeface="Calibri"/>
                        <a:ea typeface="Calibri"/>
                        <a:cs typeface="Times New Roman"/>
                      </a:endParaRPr>
                    </a:p>
                  </a:txBody>
                  <a:tcPr marL="61164" marR="61164" marT="0" marB="0" anchor="ctr">
                    <a:lnL>
                      <a:noFill/>
                    </a:lnL>
                    <a:lnR>
                      <a:noFill/>
                    </a:lnR>
                    <a:lnT>
                      <a:noFill/>
                    </a:lnT>
                    <a:lnB>
                      <a:noFill/>
                    </a:lnB>
                  </a:tcPr>
                </a:tc>
                <a:tc>
                  <a:txBody>
                    <a:bodyPr/>
                    <a:lstStyle/>
                    <a:p>
                      <a:pPr marL="0" marR="0" algn="ctr">
                        <a:lnSpc>
                          <a:spcPct val="115000"/>
                        </a:lnSpc>
                        <a:spcBef>
                          <a:spcPts val="0"/>
                        </a:spcBef>
                        <a:spcAft>
                          <a:spcPts val="0"/>
                        </a:spcAft>
                      </a:pPr>
                      <a:endParaRPr lang="en-US" sz="1800">
                        <a:latin typeface="Calibri"/>
                        <a:ea typeface="Calibri"/>
                        <a:cs typeface="Times New Roman"/>
                      </a:endParaRPr>
                    </a:p>
                  </a:txBody>
                  <a:tcPr marL="61164" marR="61164" marT="0" marB="0" anchor="ctr">
                    <a:lnL>
                      <a:noFill/>
                    </a:lnL>
                    <a:lnR>
                      <a:noFill/>
                    </a:lnR>
                    <a:lnT>
                      <a:noFill/>
                    </a:lnT>
                    <a:lnB>
                      <a:noFill/>
                    </a:lnB>
                  </a:tcPr>
                </a:tc>
                <a:tc>
                  <a:txBody>
                    <a:bodyPr/>
                    <a:lstStyle/>
                    <a:p>
                      <a:pPr marL="0" marR="0" algn="ctr">
                        <a:lnSpc>
                          <a:spcPct val="115000"/>
                        </a:lnSpc>
                        <a:spcBef>
                          <a:spcPts val="0"/>
                        </a:spcBef>
                        <a:spcAft>
                          <a:spcPts val="0"/>
                        </a:spcAft>
                      </a:pPr>
                      <a:endParaRPr lang="en-US" sz="1800">
                        <a:latin typeface="Calibri"/>
                        <a:ea typeface="Calibri"/>
                        <a:cs typeface="Times New Roman"/>
                      </a:endParaRPr>
                    </a:p>
                  </a:txBody>
                  <a:tcPr marL="61164" marR="61164" marT="0" marB="0" anchor="ctr">
                    <a:lnL>
                      <a:noFill/>
                    </a:lnL>
                    <a:lnR>
                      <a:noFill/>
                    </a:lnR>
                    <a:lnT>
                      <a:noFill/>
                    </a:lnT>
                    <a:lnB>
                      <a:noFill/>
                    </a:lnB>
                  </a:tcPr>
                </a:tc>
                <a:tc>
                  <a:txBody>
                    <a:bodyPr/>
                    <a:lstStyle/>
                    <a:p>
                      <a:pPr marL="0" marR="0" algn="ctr">
                        <a:lnSpc>
                          <a:spcPct val="115000"/>
                        </a:lnSpc>
                        <a:spcBef>
                          <a:spcPts val="0"/>
                        </a:spcBef>
                        <a:spcAft>
                          <a:spcPts val="0"/>
                        </a:spcAft>
                      </a:pPr>
                      <a:endParaRPr lang="en-US" sz="1800">
                        <a:latin typeface="Calibri"/>
                        <a:ea typeface="Calibri"/>
                        <a:cs typeface="Times New Roman"/>
                      </a:endParaRPr>
                    </a:p>
                  </a:txBody>
                  <a:tcPr marL="61164" marR="61164" marT="0" marB="0" anchor="ctr">
                    <a:lnL>
                      <a:noFill/>
                    </a:lnL>
                    <a:lnR>
                      <a:noFill/>
                    </a:lnR>
                    <a:lnT>
                      <a:noFill/>
                    </a:lnT>
                    <a:lnB>
                      <a:noFill/>
                    </a:lnB>
                  </a:tcPr>
                </a:tc>
                <a:tc>
                  <a:txBody>
                    <a:bodyPr/>
                    <a:lstStyle/>
                    <a:p>
                      <a:pPr marL="0" marR="0" algn="ctr">
                        <a:lnSpc>
                          <a:spcPct val="115000"/>
                        </a:lnSpc>
                        <a:spcBef>
                          <a:spcPts val="0"/>
                        </a:spcBef>
                        <a:spcAft>
                          <a:spcPts val="0"/>
                        </a:spcAft>
                      </a:pPr>
                      <a:endParaRPr lang="en-US" sz="1800">
                        <a:latin typeface="Calibri"/>
                        <a:ea typeface="Calibri"/>
                        <a:cs typeface="Times New Roman"/>
                      </a:endParaRPr>
                    </a:p>
                  </a:txBody>
                  <a:tcPr marL="61164" marR="61164" marT="0" marB="0" anchor="ctr">
                    <a:lnL>
                      <a:noFill/>
                    </a:lnL>
                    <a:lnR>
                      <a:noFill/>
                    </a:lnR>
                    <a:lnT>
                      <a:noFill/>
                    </a:lnT>
                    <a:lnB>
                      <a:noFill/>
                    </a:lnB>
                  </a:tcPr>
                </a:tc>
                <a:tc>
                  <a:txBody>
                    <a:bodyPr/>
                    <a:lstStyle/>
                    <a:p>
                      <a:pPr marL="0" marR="0" algn="ctr">
                        <a:lnSpc>
                          <a:spcPct val="115000"/>
                        </a:lnSpc>
                        <a:spcBef>
                          <a:spcPts val="0"/>
                        </a:spcBef>
                        <a:spcAft>
                          <a:spcPts val="0"/>
                        </a:spcAft>
                      </a:pPr>
                      <a:endParaRPr lang="en-US" sz="1800">
                        <a:latin typeface="Calibri"/>
                        <a:ea typeface="Calibri"/>
                        <a:cs typeface="Times New Roman"/>
                      </a:endParaRPr>
                    </a:p>
                  </a:txBody>
                  <a:tcPr marL="61164" marR="61164" marT="0" marB="0" anchor="ctr">
                    <a:lnL>
                      <a:noFill/>
                    </a:lnL>
                    <a:lnR>
                      <a:noFill/>
                    </a:lnR>
                    <a:lnT>
                      <a:noFill/>
                    </a:lnT>
                    <a:lnB>
                      <a:noFill/>
                    </a:lnB>
                  </a:tcPr>
                </a:tc>
                <a:tc>
                  <a:txBody>
                    <a:bodyPr/>
                    <a:lstStyle/>
                    <a:p>
                      <a:pPr marL="0" marR="0" algn="ctr">
                        <a:lnSpc>
                          <a:spcPct val="115000"/>
                        </a:lnSpc>
                        <a:spcBef>
                          <a:spcPts val="0"/>
                        </a:spcBef>
                        <a:spcAft>
                          <a:spcPts val="0"/>
                        </a:spcAft>
                      </a:pPr>
                      <a:endParaRPr lang="en-US" sz="1800">
                        <a:latin typeface="Calibri"/>
                        <a:ea typeface="Calibri"/>
                        <a:cs typeface="Times New Roman"/>
                      </a:endParaRPr>
                    </a:p>
                  </a:txBody>
                  <a:tcPr marL="61164" marR="61164" marT="0" marB="0" anchor="ctr">
                    <a:lnL>
                      <a:noFill/>
                    </a:lnL>
                    <a:lnR>
                      <a:noFill/>
                    </a:lnR>
                    <a:lnT>
                      <a:noFill/>
                    </a:lnT>
                    <a:lnB>
                      <a:noFill/>
                    </a:lnB>
                  </a:tcPr>
                </a:tc>
              </a:tr>
              <a:tr h="338914">
                <a:tc>
                  <a:txBody>
                    <a:bodyPr/>
                    <a:lstStyle/>
                    <a:p>
                      <a:pPr marL="0" marR="0">
                        <a:lnSpc>
                          <a:spcPct val="115000"/>
                        </a:lnSpc>
                        <a:spcBef>
                          <a:spcPts val="0"/>
                        </a:spcBef>
                        <a:spcAft>
                          <a:spcPts val="0"/>
                        </a:spcAft>
                      </a:pPr>
                      <a:endParaRPr lang="en-US" sz="1800">
                        <a:latin typeface="Calibri"/>
                        <a:ea typeface="Calibri"/>
                        <a:cs typeface="Times New Roman"/>
                      </a:endParaRPr>
                    </a:p>
                  </a:txBody>
                  <a:tcPr marL="61164" marR="61164" marT="0" marB="0" anchor="ctr">
                    <a:lnL>
                      <a:noFill/>
                    </a:lnL>
                    <a:lnR>
                      <a:noFill/>
                    </a:lnR>
                    <a:lnT>
                      <a:noFill/>
                    </a:lnT>
                    <a:lnB>
                      <a:noFill/>
                    </a:lnB>
                  </a:tcPr>
                </a:tc>
                <a:tc>
                  <a:txBody>
                    <a:bodyPr/>
                    <a:lstStyle/>
                    <a:p>
                      <a:pPr marL="0" marR="0">
                        <a:lnSpc>
                          <a:spcPct val="115000"/>
                        </a:lnSpc>
                        <a:spcBef>
                          <a:spcPts val="0"/>
                        </a:spcBef>
                        <a:spcAft>
                          <a:spcPts val="0"/>
                        </a:spcAft>
                      </a:pPr>
                      <a:r>
                        <a:rPr lang="en-US" sz="1800">
                          <a:latin typeface="Calibri"/>
                          <a:ea typeface="Calibri"/>
                          <a:cs typeface="Times New Roman"/>
                        </a:rPr>
                        <a:t>K</a:t>
                      </a:r>
                      <a:endParaRPr lang="en-US" sz="1000">
                        <a:latin typeface="Calibri"/>
                        <a:ea typeface="Calibri"/>
                        <a:cs typeface="Times New Roman"/>
                      </a:endParaRPr>
                    </a:p>
                  </a:txBody>
                  <a:tcPr marL="61164" marR="61164" marT="0" marB="0" anchor="ctr">
                    <a:lnL>
                      <a:noFill/>
                    </a:lnL>
                    <a:lnR>
                      <a:noFill/>
                    </a:lnR>
                    <a:lnT>
                      <a:noFill/>
                    </a:lnT>
                    <a:lnB>
                      <a:noFill/>
                    </a:lnB>
                  </a:tcPr>
                </a:tc>
                <a:tc>
                  <a:txBody>
                    <a:bodyPr/>
                    <a:lstStyle/>
                    <a:p>
                      <a:pPr marL="0" marR="0" algn="ctr">
                        <a:lnSpc>
                          <a:spcPct val="115000"/>
                        </a:lnSpc>
                        <a:spcBef>
                          <a:spcPts val="0"/>
                        </a:spcBef>
                        <a:spcAft>
                          <a:spcPts val="0"/>
                        </a:spcAft>
                      </a:pPr>
                      <a:r>
                        <a:rPr lang="en-US" sz="1800">
                          <a:latin typeface="Calibri"/>
                          <a:ea typeface="Calibri"/>
                          <a:cs typeface="Times New Roman"/>
                        </a:rPr>
                        <a:t>1</a:t>
                      </a:r>
                      <a:endParaRPr lang="en-US" sz="1000">
                        <a:latin typeface="Calibri"/>
                        <a:ea typeface="Calibri"/>
                        <a:cs typeface="Times New Roman"/>
                      </a:endParaRPr>
                    </a:p>
                  </a:txBody>
                  <a:tcPr marL="61164" marR="61164" marT="0" marB="0" anchor="ctr">
                    <a:lnL>
                      <a:noFill/>
                    </a:lnL>
                    <a:lnR>
                      <a:noFill/>
                    </a:lnR>
                    <a:lnT>
                      <a:noFill/>
                    </a:lnT>
                    <a:lnB>
                      <a:noFill/>
                    </a:lnB>
                  </a:tcPr>
                </a:tc>
                <a:tc>
                  <a:txBody>
                    <a:bodyPr/>
                    <a:lstStyle/>
                    <a:p>
                      <a:pPr marL="0" marR="0" algn="ctr">
                        <a:lnSpc>
                          <a:spcPct val="115000"/>
                        </a:lnSpc>
                        <a:spcBef>
                          <a:spcPts val="0"/>
                        </a:spcBef>
                        <a:spcAft>
                          <a:spcPts val="0"/>
                        </a:spcAft>
                      </a:pPr>
                      <a:r>
                        <a:rPr lang="en-US" sz="1800">
                          <a:latin typeface="Calibri"/>
                          <a:ea typeface="Calibri"/>
                          <a:cs typeface="Times New Roman"/>
                        </a:rPr>
                        <a:t>2</a:t>
                      </a:r>
                      <a:endParaRPr lang="en-US" sz="1000">
                        <a:latin typeface="Calibri"/>
                        <a:ea typeface="Calibri"/>
                        <a:cs typeface="Times New Roman"/>
                      </a:endParaRPr>
                    </a:p>
                  </a:txBody>
                  <a:tcPr marL="61164" marR="61164" marT="0" marB="0" anchor="ctr">
                    <a:lnL>
                      <a:noFill/>
                    </a:lnL>
                    <a:lnR>
                      <a:noFill/>
                    </a:lnR>
                    <a:lnT>
                      <a:noFill/>
                    </a:lnT>
                    <a:lnB>
                      <a:noFill/>
                    </a:lnB>
                  </a:tcPr>
                </a:tc>
                <a:tc>
                  <a:txBody>
                    <a:bodyPr/>
                    <a:lstStyle/>
                    <a:p>
                      <a:pPr marL="0" marR="0" algn="ctr">
                        <a:lnSpc>
                          <a:spcPct val="115000"/>
                        </a:lnSpc>
                        <a:spcBef>
                          <a:spcPts val="0"/>
                        </a:spcBef>
                        <a:spcAft>
                          <a:spcPts val="0"/>
                        </a:spcAft>
                      </a:pPr>
                      <a:r>
                        <a:rPr lang="en-US" sz="1800">
                          <a:latin typeface="Calibri"/>
                          <a:ea typeface="Calibri"/>
                          <a:cs typeface="Times New Roman"/>
                        </a:rPr>
                        <a:t>3</a:t>
                      </a:r>
                      <a:endParaRPr lang="en-US" sz="1000">
                        <a:latin typeface="Calibri"/>
                        <a:ea typeface="Calibri"/>
                        <a:cs typeface="Times New Roman"/>
                      </a:endParaRPr>
                    </a:p>
                  </a:txBody>
                  <a:tcPr marL="61164" marR="61164" marT="0" marB="0" anchor="ctr">
                    <a:lnL>
                      <a:noFill/>
                    </a:lnL>
                    <a:lnR>
                      <a:noFill/>
                    </a:lnR>
                    <a:lnT>
                      <a:noFill/>
                    </a:lnT>
                    <a:lnB>
                      <a:noFill/>
                    </a:lnB>
                  </a:tcPr>
                </a:tc>
                <a:tc>
                  <a:txBody>
                    <a:bodyPr/>
                    <a:lstStyle/>
                    <a:p>
                      <a:pPr marL="0" marR="0" algn="ctr">
                        <a:lnSpc>
                          <a:spcPct val="115000"/>
                        </a:lnSpc>
                        <a:spcBef>
                          <a:spcPts val="0"/>
                        </a:spcBef>
                        <a:spcAft>
                          <a:spcPts val="0"/>
                        </a:spcAft>
                      </a:pPr>
                      <a:r>
                        <a:rPr lang="en-US" sz="1800">
                          <a:latin typeface="Calibri"/>
                          <a:ea typeface="Calibri"/>
                          <a:cs typeface="Times New Roman"/>
                        </a:rPr>
                        <a:t>4</a:t>
                      </a:r>
                      <a:endParaRPr lang="en-US" sz="1000">
                        <a:latin typeface="Calibri"/>
                        <a:ea typeface="Calibri"/>
                        <a:cs typeface="Times New Roman"/>
                      </a:endParaRPr>
                    </a:p>
                  </a:txBody>
                  <a:tcPr marL="61164" marR="61164" marT="0" marB="0" anchor="ctr">
                    <a:lnL>
                      <a:noFill/>
                    </a:lnL>
                    <a:lnR>
                      <a:noFill/>
                    </a:lnR>
                    <a:lnT>
                      <a:noFill/>
                    </a:lnT>
                    <a:lnB>
                      <a:noFill/>
                    </a:lnB>
                  </a:tcPr>
                </a:tc>
                <a:tc>
                  <a:txBody>
                    <a:bodyPr/>
                    <a:lstStyle/>
                    <a:p>
                      <a:pPr marL="0" marR="0" algn="r">
                        <a:lnSpc>
                          <a:spcPct val="115000"/>
                        </a:lnSpc>
                        <a:spcBef>
                          <a:spcPts val="0"/>
                        </a:spcBef>
                        <a:spcAft>
                          <a:spcPts val="0"/>
                        </a:spcAft>
                      </a:pPr>
                      <a:r>
                        <a:rPr lang="en-US" sz="1800">
                          <a:latin typeface="Calibri"/>
                          <a:ea typeface="Calibri"/>
                          <a:cs typeface="Times New Roman"/>
                        </a:rPr>
                        <a:t>5</a:t>
                      </a:r>
                      <a:endParaRPr lang="en-US" sz="1000">
                        <a:latin typeface="Calibri"/>
                        <a:ea typeface="Calibri"/>
                        <a:cs typeface="Times New Roman"/>
                      </a:endParaRPr>
                    </a:p>
                  </a:txBody>
                  <a:tcPr marL="61164" marR="61164" marT="0" marB="0" anchor="ctr">
                    <a:lnL>
                      <a:noFill/>
                    </a:lnL>
                    <a:lnR>
                      <a:noFill/>
                    </a:lnR>
                    <a:lnT>
                      <a:noFill/>
                    </a:lnT>
                    <a:lnB>
                      <a:noFill/>
                    </a:lnB>
                  </a:tcPr>
                </a:tc>
                <a:tc>
                  <a:txBody>
                    <a:bodyPr/>
                    <a:lstStyle/>
                    <a:p>
                      <a:pPr marL="0" marR="0" algn="ctr">
                        <a:lnSpc>
                          <a:spcPct val="115000"/>
                        </a:lnSpc>
                        <a:spcBef>
                          <a:spcPts val="0"/>
                        </a:spcBef>
                        <a:spcAft>
                          <a:spcPts val="0"/>
                        </a:spcAft>
                      </a:pPr>
                      <a:endParaRPr lang="en-US" sz="1800">
                        <a:latin typeface="Calibri"/>
                        <a:ea typeface="Calibri"/>
                        <a:cs typeface="Times New Roman"/>
                      </a:endParaRPr>
                    </a:p>
                  </a:txBody>
                  <a:tcPr marL="61164" marR="61164" marT="0" marB="0" anchor="ctr">
                    <a:lnL>
                      <a:noFill/>
                    </a:lnL>
                    <a:lnR>
                      <a:noFill/>
                    </a:lnR>
                    <a:lnT>
                      <a:noFill/>
                    </a:lnT>
                    <a:lnB>
                      <a:noFill/>
                    </a:lnB>
                  </a:tcPr>
                </a:tc>
                <a:tc>
                  <a:txBody>
                    <a:bodyPr/>
                    <a:lstStyle/>
                    <a:p>
                      <a:pPr marL="0" marR="0" algn="ctr">
                        <a:lnSpc>
                          <a:spcPct val="115000"/>
                        </a:lnSpc>
                        <a:spcBef>
                          <a:spcPts val="0"/>
                        </a:spcBef>
                        <a:spcAft>
                          <a:spcPts val="0"/>
                        </a:spcAft>
                      </a:pPr>
                      <a:r>
                        <a:rPr lang="en-US" sz="1800">
                          <a:latin typeface="Calibri"/>
                          <a:ea typeface="Calibri"/>
                          <a:cs typeface="Times New Roman"/>
                        </a:rPr>
                        <a:t>6</a:t>
                      </a:r>
                      <a:endParaRPr lang="en-US" sz="1000">
                        <a:latin typeface="Calibri"/>
                        <a:ea typeface="Calibri"/>
                        <a:cs typeface="Times New Roman"/>
                      </a:endParaRPr>
                    </a:p>
                  </a:txBody>
                  <a:tcPr marL="61164" marR="61164" marT="0" marB="0" anchor="ctr">
                    <a:lnL>
                      <a:noFill/>
                    </a:lnL>
                    <a:lnR>
                      <a:noFill/>
                    </a:lnR>
                    <a:lnT>
                      <a:noFill/>
                    </a:lnT>
                    <a:lnB>
                      <a:noFill/>
                    </a:lnB>
                  </a:tcPr>
                </a:tc>
                <a:tc>
                  <a:txBody>
                    <a:bodyPr/>
                    <a:lstStyle/>
                    <a:p>
                      <a:pPr marL="0" marR="0" algn="ctr">
                        <a:lnSpc>
                          <a:spcPct val="115000"/>
                        </a:lnSpc>
                        <a:spcBef>
                          <a:spcPts val="0"/>
                        </a:spcBef>
                        <a:spcAft>
                          <a:spcPts val="0"/>
                        </a:spcAft>
                      </a:pPr>
                      <a:r>
                        <a:rPr lang="en-US" sz="1800">
                          <a:latin typeface="Calibri"/>
                          <a:ea typeface="Calibri"/>
                          <a:cs typeface="Times New Roman"/>
                        </a:rPr>
                        <a:t>7</a:t>
                      </a:r>
                      <a:endParaRPr lang="en-US" sz="1000">
                        <a:latin typeface="Calibri"/>
                        <a:ea typeface="Calibri"/>
                        <a:cs typeface="Times New Roman"/>
                      </a:endParaRPr>
                    </a:p>
                  </a:txBody>
                  <a:tcPr marL="61164" marR="61164" marT="0" marB="0" anchor="ctr">
                    <a:lnL>
                      <a:noFill/>
                    </a:lnL>
                    <a:lnR>
                      <a:noFill/>
                    </a:lnR>
                    <a:lnT>
                      <a:noFill/>
                    </a:lnT>
                    <a:lnB>
                      <a:noFill/>
                    </a:lnB>
                  </a:tcPr>
                </a:tc>
                <a:tc>
                  <a:txBody>
                    <a:bodyPr/>
                    <a:lstStyle/>
                    <a:p>
                      <a:pPr marL="0" marR="0" algn="ctr">
                        <a:lnSpc>
                          <a:spcPct val="115000"/>
                        </a:lnSpc>
                        <a:spcBef>
                          <a:spcPts val="0"/>
                        </a:spcBef>
                        <a:spcAft>
                          <a:spcPts val="0"/>
                        </a:spcAft>
                      </a:pPr>
                      <a:r>
                        <a:rPr lang="en-US" sz="1800">
                          <a:latin typeface="Calibri"/>
                          <a:ea typeface="Calibri"/>
                          <a:cs typeface="Times New Roman"/>
                        </a:rPr>
                        <a:t>8</a:t>
                      </a:r>
                      <a:endParaRPr lang="en-US" sz="1000">
                        <a:latin typeface="Calibri"/>
                        <a:ea typeface="Calibri"/>
                        <a:cs typeface="Times New Roman"/>
                      </a:endParaRPr>
                    </a:p>
                  </a:txBody>
                  <a:tcPr marL="61164" marR="61164" marT="0" marB="0" anchor="ctr">
                    <a:lnL>
                      <a:noFill/>
                    </a:lnL>
                    <a:lnR>
                      <a:noFill/>
                    </a:lnR>
                    <a:lnT>
                      <a:noFill/>
                    </a:lnT>
                    <a:lnB>
                      <a:noFill/>
                    </a:lnB>
                  </a:tcPr>
                </a:tc>
                <a:tc>
                  <a:txBody>
                    <a:bodyPr/>
                    <a:lstStyle/>
                    <a:p>
                      <a:pPr marL="0" marR="0" algn="ctr">
                        <a:lnSpc>
                          <a:spcPct val="115000"/>
                        </a:lnSpc>
                        <a:spcBef>
                          <a:spcPts val="0"/>
                        </a:spcBef>
                        <a:spcAft>
                          <a:spcPts val="0"/>
                        </a:spcAft>
                      </a:pPr>
                      <a:endParaRPr lang="en-US" sz="1800">
                        <a:latin typeface="Calibri"/>
                        <a:ea typeface="Calibri"/>
                        <a:cs typeface="Times New Roman"/>
                      </a:endParaRPr>
                    </a:p>
                  </a:txBody>
                  <a:tcPr marL="61164" marR="61164" marT="0" marB="0" anchor="ctr">
                    <a:lnL>
                      <a:noFill/>
                    </a:lnL>
                    <a:lnR>
                      <a:noFill/>
                    </a:lnR>
                    <a:lnT>
                      <a:noFill/>
                    </a:lnT>
                    <a:lnB>
                      <a:noFill/>
                    </a:lnB>
                  </a:tcPr>
                </a:tc>
                <a:tc>
                  <a:txBody>
                    <a:bodyPr/>
                    <a:lstStyle/>
                    <a:p>
                      <a:pPr marL="0" marR="0" algn="ctr">
                        <a:lnSpc>
                          <a:spcPct val="115000"/>
                        </a:lnSpc>
                        <a:spcBef>
                          <a:spcPts val="0"/>
                        </a:spcBef>
                        <a:spcAft>
                          <a:spcPts val="0"/>
                        </a:spcAft>
                      </a:pPr>
                      <a:r>
                        <a:rPr lang="en-US" sz="1800" dirty="0">
                          <a:latin typeface="Calibri"/>
                          <a:ea typeface="Calibri"/>
                          <a:cs typeface="Times New Roman"/>
                        </a:rPr>
                        <a:t>High School</a:t>
                      </a:r>
                      <a:endParaRPr lang="en-US" sz="1000" dirty="0">
                        <a:latin typeface="Calibri"/>
                        <a:ea typeface="Calibri"/>
                        <a:cs typeface="Times New Roman"/>
                      </a:endParaRPr>
                    </a:p>
                  </a:txBody>
                  <a:tcPr marL="61164" marR="61164" marT="0" marB="0" anchor="ctr">
                    <a:lnL>
                      <a:noFill/>
                    </a:lnL>
                    <a:lnR>
                      <a:noFill/>
                    </a:lnR>
                    <a:lnT>
                      <a:noFill/>
                    </a:lnT>
                    <a:lnB>
                      <a:noFill/>
                    </a:lnB>
                  </a:tcPr>
                </a:tc>
              </a:tr>
            </a:tbl>
          </a:graphicData>
        </a:graphic>
      </p:graphicFrame>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533400"/>
            <a:ext cx="8183880" cy="1051560"/>
          </a:xfrm>
        </p:spPr>
        <p:txBody>
          <a:bodyPr/>
          <a:lstStyle/>
          <a:p>
            <a:pPr algn="ctr"/>
            <a:r>
              <a:rPr lang="en-US" b="1" dirty="0" smtClean="0">
                <a:effectLst>
                  <a:outerShdw blurRad="38100" dist="38100" dir="2700000" algn="tl">
                    <a:srgbClr val="000000">
                      <a:alpha val="43137"/>
                    </a:srgbClr>
                  </a:outerShdw>
                </a:effectLst>
                <a:latin typeface="Comic Sans MS" pitchFamily="66" charset="0"/>
              </a:rPr>
              <a:t>Mathematical Practices</a:t>
            </a:r>
            <a:endParaRPr lang="en-US" b="1" dirty="0">
              <a:effectLst>
                <a:outerShdw blurRad="38100" dist="38100" dir="2700000" algn="tl">
                  <a:srgbClr val="000000">
                    <a:alpha val="43137"/>
                  </a:srgbClr>
                </a:outerShdw>
              </a:effectLst>
              <a:latin typeface="Comic Sans MS" pitchFamily="66" charset="0"/>
            </a:endParaRPr>
          </a:p>
        </p:txBody>
      </p:sp>
      <p:sp>
        <p:nvSpPr>
          <p:cNvPr id="3" name="Content Placeholder 2"/>
          <p:cNvSpPr>
            <a:spLocks noGrp="1"/>
          </p:cNvSpPr>
          <p:nvPr>
            <p:ph idx="1"/>
          </p:nvPr>
        </p:nvSpPr>
        <p:spPr>
          <a:xfrm>
            <a:off x="457200" y="1524000"/>
            <a:ext cx="8183880" cy="4187952"/>
          </a:xfrm>
        </p:spPr>
        <p:txBody>
          <a:bodyPr>
            <a:normAutofit lnSpcReduction="10000"/>
          </a:bodyPr>
          <a:lstStyle/>
          <a:p>
            <a:pPr marL="514350" indent="-514350">
              <a:buFont typeface="+mj-lt"/>
              <a:buAutoNum type="arabicPeriod"/>
            </a:pPr>
            <a:r>
              <a:rPr lang="en-US" sz="2400" dirty="0" smtClean="0"/>
              <a:t>Make sense of problems and persevere in solving them.</a:t>
            </a:r>
          </a:p>
          <a:p>
            <a:pPr marL="514350" indent="-514350">
              <a:buFont typeface="+mj-lt"/>
              <a:buAutoNum type="arabicPeriod"/>
            </a:pPr>
            <a:r>
              <a:rPr lang="en-US" sz="2400" dirty="0" smtClean="0"/>
              <a:t>Reason abstractly and quantitatively.</a:t>
            </a:r>
          </a:p>
          <a:p>
            <a:pPr marL="514350" indent="-514350">
              <a:buFont typeface="+mj-lt"/>
              <a:buAutoNum type="arabicPeriod"/>
            </a:pPr>
            <a:r>
              <a:rPr lang="en-US" sz="2400" dirty="0" smtClean="0"/>
              <a:t>Construct viable arguments and critique the reasoning of others.</a:t>
            </a:r>
          </a:p>
          <a:p>
            <a:pPr marL="514350" indent="-514350">
              <a:buFont typeface="+mj-lt"/>
              <a:buAutoNum type="arabicPeriod"/>
            </a:pPr>
            <a:r>
              <a:rPr lang="en-US" sz="2400" dirty="0" smtClean="0"/>
              <a:t>Model with mathematics.</a:t>
            </a:r>
          </a:p>
          <a:p>
            <a:pPr marL="514350" indent="-514350">
              <a:buFont typeface="+mj-lt"/>
              <a:buAutoNum type="arabicPeriod" startAt="5"/>
            </a:pPr>
            <a:r>
              <a:rPr lang="en-US" sz="2400" dirty="0" smtClean="0"/>
              <a:t>Use appropriate tools strategically.</a:t>
            </a:r>
          </a:p>
          <a:p>
            <a:pPr marL="514350" indent="-514350">
              <a:buFont typeface="+mj-lt"/>
              <a:buAutoNum type="arabicPeriod" startAt="5"/>
            </a:pPr>
            <a:r>
              <a:rPr lang="en-US" sz="2400" dirty="0" smtClean="0"/>
              <a:t>Attend to precision.</a:t>
            </a:r>
          </a:p>
          <a:p>
            <a:pPr marL="514350" indent="-514350">
              <a:buFont typeface="+mj-lt"/>
              <a:buAutoNum type="arabicPeriod" startAt="5"/>
            </a:pPr>
            <a:r>
              <a:rPr lang="en-US" sz="2400" dirty="0" smtClean="0"/>
              <a:t>Look for and make use of structure.</a:t>
            </a:r>
          </a:p>
          <a:p>
            <a:pPr marL="514350" indent="-514350">
              <a:buFont typeface="+mj-lt"/>
              <a:buAutoNum type="arabicPeriod" startAt="5"/>
            </a:pPr>
            <a:r>
              <a:rPr lang="en-US" sz="2400" dirty="0" smtClean="0"/>
              <a:t>Look for and express regularity in repeated reasoning.</a:t>
            </a:r>
          </a:p>
          <a:p>
            <a:pPr marL="514350" indent="-514350">
              <a:buNone/>
            </a:pPr>
            <a:endParaRPr lang="en-US" sz="2400" dirty="0" smtClean="0"/>
          </a:p>
          <a:p>
            <a:pPr marL="514350" indent="-514350">
              <a:buFont typeface="+mj-lt"/>
              <a:buAutoNum type="arabicPeriod"/>
            </a:pPr>
            <a:endParaRPr lang="en-US" sz="2400" dirty="0" smtClean="0"/>
          </a:p>
        </p:txBody>
      </p:sp>
    </p:spTree>
    <p:extLst>
      <p:ext uri="{BB962C8B-B14F-4D97-AF65-F5344CB8AC3E}">
        <p14:creationId xmlns:p14="http://schemas.microsoft.com/office/powerpoint/2010/main" xmlns="" val="298603443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a:xfrm>
            <a:off x="457200" y="1447800"/>
            <a:ext cx="8382000" cy="3810001"/>
          </a:xfrm>
        </p:spPr>
        <p:txBody>
          <a:bodyPr>
            <a:normAutofit/>
          </a:bodyPr>
          <a:lstStyle/>
          <a:p>
            <a:r>
              <a:rPr lang="en-US" dirty="0" smtClean="0"/>
              <a:t>Students should be using counters or connecting cubes</a:t>
            </a:r>
          </a:p>
          <a:p>
            <a:r>
              <a:rPr lang="en-US" dirty="0" smtClean="0"/>
              <a:t>Students should be using ten frames</a:t>
            </a:r>
          </a:p>
          <a:p>
            <a:r>
              <a:rPr lang="en-US" dirty="0" smtClean="0"/>
              <a:t>There should be a math specific word wall or word wall with math words on it</a:t>
            </a:r>
          </a:p>
          <a:p>
            <a:r>
              <a:rPr lang="en-US" dirty="0" smtClean="0"/>
              <a:t>Teachers should be encouraging students to justify their answers</a:t>
            </a:r>
            <a:endParaRPr lang="en-US" dirty="0"/>
          </a:p>
        </p:txBody>
      </p:sp>
      <p:sp>
        <p:nvSpPr>
          <p:cNvPr id="4" name="Title 3"/>
          <p:cNvSpPr>
            <a:spLocks noGrp="1"/>
          </p:cNvSpPr>
          <p:nvPr>
            <p:ph type="title"/>
          </p:nvPr>
        </p:nvSpPr>
        <p:spPr>
          <a:xfrm>
            <a:off x="685800" y="457200"/>
            <a:ext cx="8183880" cy="914400"/>
          </a:xfrm>
        </p:spPr>
        <p:txBody>
          <a:bodyPr>
            <a:noAutofit/>
          </a:bodyPr>
          <a:lstStyle/>
          <a:p>
            <a:pPr algn="ctr"/>
            <a:r>
              <a:rPr lang="en-US" sz="4400" dirty="0" smtClean="0">
                <a:latin typeface="Comic Sans MS" pitchFamily="66" charset="0"/>
              </a:rPr>
              <a:t>Classroom Tips for Success</a:t>
            </a:r>
            <a:endParaRPr lang="en-US" sz="4400" dirty="0">
              <a:latin typeface="Comic Sans MS" pitchFamily="66"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9" presetClass="entr" presetSubtype="0"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p:cTn id="7" dur="1000" fill="hold"/>
                                        <p:tgtEl>
                                          <p:spTgt spid="5">
                                            <p:txEl>
                                              <p:pRg st="0" end="0"/>
                                            </p:txEl>
                                          </p:spTgt>
                                        </p:tgtEl>
                                        <p:attrNameLst>
                                          <p:attrName>ppt_x</p:attrName>
                                        </p:attrNameLst>
                                      </p:cBhvr>
                                      <p:tavLst>
                                        <p:tav tm="0">
                                          <p:val>
                                            <p:strVal val="#ppt_x-.2"/>
                                          </p:val>
                                        </p:tav>
                                        <p:tav tm="100000">
                                          <p:val>
                                            <p:strVal val="#ppt_x"/>
                                          </p:val>
                                        </p:tav>
                                      </p:tavLst>
                                    </p:anim>
                                    <p:anim calcmode="lin" valueType="num">
                                      <p:cBhvr>
                                        <p:cTn id="8" dur="1000" fill="hold"/>
                                        <p:tgtEl>
                                          <p:spTgt spid="5">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9" dur="1000"/>
                                        <p:tgtEl>
                                          <p:spTgt spid="5">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29" presetClass="entr" presetSubtype="0" fill="hold" grpId="0" nodeType="clickEffect">
                                  <p:stCondLst>
                                    <p:cond delay="0"/>
                                  </p:stCondLst>
                                  <p:childTnLst>
                                    <p:set>
                                      <p:cBhvr>
                                        <p:cTn id="13" dur="1" fill="hold">
                                          <p:stCondLst>
                                            <p:cond delay="0"/>
                                          </p:stCondLst>
                                        </p:cTn>
                                        <p:tgtEl>
                                          <p:spTgt spid="5">
                                            <p:txEl>
                                              <p:pRg st="1" end="1"/>
                                            </p:txEl>
                                          </p:spTgt>
                                        </p:tgtEl>
                                        <p:attrNameLst>
                                          <p:attrName>style.visibility</p:attrName>
                                        </p:attrNameLst>
                                      </p:cBhvr>
                                      <p:to>
                                        <p:strVal val="visible"/>
                                      </p:to>
                                    </p:set>
                                    <p:anim calcmode="lin" valueType="num">
                                      <p:cBhvr>
                                        <p:cTn id="14" dur="1000" fill="hold"/>
                                        <p:tgtEl>
                                          <p:spTgt spid="5">
                                            <p:txEl>
                                              <p:pRg st="1" end="1"/>
                                            </p:txEl>
                                          </p:spTgt>
                                        </p:tgtEl>
                                        <p:attrNameLst>
                                          <p:attrName>ppt_x</p:attrName>
                                        </p:attrNameLst>
                                      </p:cBhvr>
                                      <p:tavLst>
                                        <p:tav tm="0">
                                          <p:val>
                                            <p:strVal val="#ppt_x-.2"/>
                                          </p:val>
                                        </p:tav>
                                        <p:tav tm="100000">
                                          <p:val>
                                            <p:strVal val="#ppt_x"/>
                                          </p:val>
                                        </p:tav>
                                      </p:tavLst>
                                    </p:anim>
                                    <p:anim calcmode="lin" valueType="num">
                                      <p:cBhvr>
                                        <p:cTn id="15" dur="1000" fill="hold"/>
                                        <p:tgtEl>
                                          <p:spTgt spid="5">
                                            <p:txEl>
                                              <p:pRg st="1" end="1"/>
                                            </p:txEl>
                                          </p:spTgt>
                                        </p:tgtEl>
                                        <p:attrNameLst>
                                          <p:attrName>ppt_y</p:attrName>
                                        </p:attrNameLst>
                                      </p:cBhvr>
                                      <p:tavLst>
                                        <p:tav tm="0">
                                          <p:val>
                                            <p:strVal val="#ppt_y"/>
                                          </p:val>
                                        </p:tav>
                                        <p:tav tm="100000">
                                          <p:val>
                                            <p:strVal val="#ppt_y"/>
                                          </p:val>
                                        </p:tav>
                                      </p:tavLst>
                                    </p:anim>
                                    <p:animEffect transition="in" filter="wipe(right)" prLst="gradientSize: 0.1">
                                      <p:cBhvr>
                                        <p:cTn id="16" dur="1000"/>
                                        <p:tgtEl>
                                          <p:spTgt spid="5">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29" presetClass="entr" presetSubtype="0" fill="hold" grpId="0" nodeType="clickEffect">
                                  <p:stCondLst>
                                    <p:cond delay="0"/>
                                  </p:stCondLst>
                                  <p:childTnLst>
                                    <p:set>
                                      <p:cBhvr>
                                        <p:cTn id="20" dur="1" fill="hold">
                                          <p:stCondLst>
                                            <p:cond delay="0"/>
                                          </p:stCondLst>
                                        </p:cTn>
                                        <p:tgtEl>
                                          <p:spTgt spid="5">
                                            <p:txEl>
                                              <p:pRg st="2" end="2"/>
                                            </p:txEl>
                                          </p:spTgt>
                                        </p:tgtEl>
                                        <p:attrNameLst>
                                          <p:attrName>style.visibility</p:attrName>
                                        </p:attrNameLst>
                                      </p:cBhvr>
                                      <p:to>
                                        <p:strVal val="visible"/>
                                      </p:to>
                                    </p:set>
                                    <p:anim calcmode="lin" valueType="num">
                                      <p:cBhvr>
                                        <p:cTn id="21" dur="1000" fill="hold"/>
                                        <p:tgtEl>
                                          <p:spTgt spid="5">
                                            <p:txEl>
                                              <p:pRg st="2" end="2"/>
                                            </p:txEl>
                                          </p:spTgt>
                                        </p:tgtEl>
                                        <p:attrNameLst>
                                          <p:attrName>ppt_x</p:attrName>
                                        </p:attrNameLst>
                                      </p:cBhvr>
                                      <p:tavLst>
                                        <p:tav tm="0">
                                          <p:val>
                                            <p:strVal val="#ppt_x-.2"/>
                                          </p:val>
                                        </p:tav>
                                        <p:tav tm="100000">
                                          <p:val>
                                            <p:strVal val="#ppt_x"/>
                                          </p:val>
                                        </p:tav>
                                      </p:tavLst>
                                    </p:anim>
                                    <p:anim calcmode="lin" valueType="num">
                                      <p:cBhvr>
                                        <p:cTn id="22" dur="1000" fill="hold"/>
                                        <p:tgtEl>
                                          <p:spTgt spid="5">
                                            <p:txEl>
                                              <p:pRg st="2" end="2"/>
                                            </p:txEl>
                                          </p:spTgt>
                                        </p:tgtEl>
                                        <p:attrNameLst>
                                          <p:attrName>ppt_y</p:attrName>
                                        </p:attrNameLst>
                                      </p:cBhvr>
                                      <p:tavLst>
                                        <p:tav tm="0">
                                          <p:val>
                                            <p:strVal val="#ppt_y"/>
                                          </p:val>
                                        </p:tav>
                                        <p:tav tm="100000">
                                          <p:val>
                                            <p:strVal val="#ppt_y"/>
                                          </p:val>
                                        </p:tav>
                                      </p:tavLst>
                                    </p:anim>
                                    <p:animEffect transition="in" filter="wipe(right)" prLst="gradientSize: 0.1">
                                      <p:cBhvr>
                                        <p:cTn id="23" dur="1000"/>
                                        <p:tgtEl>
                                          <p:spTgt spid="5">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29" presetClass="entr" presetSubtype="0" fill="hold" grpId="0" nodeType="clickEffect">
                                  <p:stCondLst>
                                    <p:cond delay="0"/>
                                  </p:stCondLst>
                                  <p:childTnLst>
                                    <p:set>
                                      <p:cBhvr>
                                        <p:cTn id="27" dur="1" fill="hold">
                                          <p:stCondLst>
                                            <p:cond delay="0"/>
                                          </p:stCondLst>
                                        </p:cTn>
                                        <p:tgtEl>
                                          <p:spTgt spid="5">
                                            <p:txEl>
                                              <p:pRg st="3" end="3"/>
                                            </p:txEl>
                                          </p:spTgt>
                                        </p:tgtEl>
                                        <p:attrNameLst>
                                          <p:attrName>style.visibility</p:attrName>
                                        </p:attrNameLst>
                                      </p:cBhvr>
                                      <p:to>
                                        <p:strVal val="visible"/>
                                      </p:to>
                                    </p:set>
                                    <p:anim calcmode="lin" valueType="num">
                                      <p:cBhvr>
                                        <p:cTn id="28" dur="1000" fill="hold"/>
                                        <p:tgtEl>
                                          <p:spTgt spid="5">
                                            <p:txEl>
                                              <p:pRg st="3" end="3"/>
                                            </p:txEl>
                                          </p:spTgt>
                                        </p:tgtEl>
                                        <p:attrNameLst>
                                          <p:attrName>ppt_x</p:attrName>
                                        </p:attrNameLst>
                                      </p:cBhvr>
                                      <p:tavLst>
                                        <p:tav tm="0">
                                          <p:val>
                                            <p:strVal val="#ppt_x-.2"/>
                                          </p:val>
                                        </p:tav>
                                        <p:tav tm="100000">
                                          <p:val>
                                            <p:strVal val="#ppt_x"/>
                                          </p:val>
                                        </p:tav>
                                      </p:tavLst>
                                    </p:anim>
                                    <p:anim calcmode="lin" valueType="num">
                                      <p:cBhvr>
                                        <p:cTn id="29" dur="1000" fill="hold"/>
                                        <p:tgtEl>
                                          <p:spTgt spid="5">
                                            <p:txEl>
                                              <p:pRg st="3" end="3"/>
                                            </p:txEl>
                                          </p:spTgt>
                                        </p:tgtEl>
                                        <p:attrNameLst>
                                          <p:attrName>ppt_y</p:attrName>
                                        </p:attrNameLst>
                                      </p:cBhvr>
                                      <p:tavLst>
                                        <p:tav tm="0">
                                          <p:val>
                                            <p:strVal val="#ppt_y"/>
                                          </p:val>
                                        </p:tav>
                                        <p:tav tm="100000">
                                          <p:val>
                                            <p:strVal val="#ppt_y"/>
                                          </p:val>
                                        </p:tav>
                                      </p:tavLst>
                                    </p:anim>
                                    <p:animEffect transition="in" filter="wipe(right)" prLst="gradientSize: 0.1">
                                      <p:cBhvr>
                                        <p:cTn id="30" dur="1000"/>
                                        <p:tgtEl>
                                          <p:spTgt spid="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 name="Title 9"/>
          <p:cNvSpPr>
            <a:spLocks noGrp="1"/>
          </p:cNvSpPr>
          <p:nvPr>
            <p:ph type="title"/>
          </p:nvPr>
        </p:nvSpPr>
        <p:spPr>
          <a:xfrm>
            <a:off x="457200" y="152400"/>
            <a:ext cx="4876800" cy="1143000"/>
          </a:xfrm>
        </p:spPr>
        <p:txBody>
          <a:bodyPr>
            <a:norm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en-US" sz="6000" b="1" spc="50" dirty="0" smtClean="0">
                <a:ln w="11430"/>
                <a:gradFill>
                  <a:gsLst>
                    <a:gs pos="25000">
                      <a:schemeClr val="accent2">
                        <a:satMod val="155000"/>
                      </a:schemeClr>
                    </a:gs>
                    <a:gs pos="100000">
                      <a:schemeClr val="accent2">
                        <a:shade val="45000"/>
                        <a:satMod val="165000"/>
                      </a:schemeClr>
                    </a:gs>
                  </a:gsLst>
                  <a:lin ang="5400000"/>
                </a:gradFill>
                <a:latin typeface="Comic Sans MS" pitchFamily="66" charset="0"/>
              </a:rPr>
              <a:t>Math Block</a:t>
            </a:r>
            <a:endParaRPr lang="en-US" sz="6000" b="1" spc="50" dirty="0">
              <a:ln w="11430"/>
              <a:gradFill>
                <a:gsLst>
                  <a:gs pos="25000">
                    <a:schemeClr val="accent2">
                      <a:satMod val="155000"/>
                    </a:schemeClr>
                  </a:gs>
                  <a:gs pos="100000">
                    <a:schemeClr val="accent2">
                      <a:shade val="45000"/>
                      <a:satMod val="165000"/>
                    </a:schemeClr>
                  </a:gs>
                </a:gsLst>
                <a:lin ang="5400000"/>
              </a:gradFill>
              <a:latin typeface="Comic Sans MS" pitchFamily="66" charset="0"/>
            </a:endParaRPr>
          </a:p>
        </p:txBody>
      </p:sp>
      <p:grpSp>
        <p:nvGrpSpPr>
          <p:cNvPr id="43" name="Group 42"/>
          <p:cNvGrpSpPr/>
          <p:nvPr/>
        </p:nvGrpSpPr>
        <p:grpSpPr>
          <a:xfrm>
            <a:off x="5257800" y="457200"/>
            <a:ext cx="3200400" cy="5550932"/>
            <a:chOff x="5334000" y="914400"/>
            <a:chExt cx="3200400" cy="5550932"/>
          </a:xfrm>
        </p:grpSpPr>
        <p:sp>
          <p:nvSpPr>
            <p:cNvPr id="22" name="Oval 21"/>
            <p:cNvSpPr/>
            <p:nvPr/>
          </p:nvSpPr>
          <p:spPr>
            <a:xfrm>
              <a:off x="5334000" y="914400"/>
              <a:ext cx="2971800" cy="990610"/>
            </a:xfrm>
            <a:prstGeom prst="ellipse">
              <a:avLst/>
            </a:prstGeom>
            <a:solidFill>
              <a:srgbClr val="00B0F0"/>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2000" b="1" dirty="0" smtClean="0">
                  <a:solidFill>
                    <a:srgbClr val="7030A0"/>
                  </a:solidFill>
                  <a:latin typeface="Arial" pitchFamily="34" charset="0"/>
                  <a:cs typeface="Arial" pitchFamily="34" charset="0"/>
                </a:rPr>
                <a:t>The </a:t>
              </a:r>
              <a:r>
                <a:rPr lang="en-US" sz="2000" b="1" dirty="0" err="1" smtClean="0">
                  <a:solidFill>
                    <a:srgbClr val="7030A0"/>
                  </a:solidFill>
                  <a:latin typeface="Arial" pitchFamily="34" charset="0"/>
                  <a:cs typeface="Arial" pitchFamily="34" charset="0"/>
                </a:rPr>
                <a:t>Nonnegotiables</a:t>
              </a:r>
              <a:endParaRPr lang="en-US" sz="2000" b="1" dirty="0">
                <a:solidFill>
                  <a:srgbClr val="7030A0"/>
                </a:solidFill>
                <a:latin typeface="Arial" pitchFamily="34" charset="0"/>
                <a:cs typeface="Arial" pitchFamily="34" charset="0"/>
              </a:endParaRPr>
            </a:p>
          </p:txBody>
        </p:sp>
        <p:cxnSp>
          <p:nvCxnSpPr>
            <p:cNvPr id="37" name="Straight Arrow Connector 36"/>
            <p:cNvCxnSpPr/>
            <p:nvPr/>
          </p:nvCxnSpPr>
          <p:spPr>
            <a:xfrm flipH="1">
              <a:off x="7010400" y="4114800"/>
              <a:ext cx="1288" cy="304800"/>
            </a:xfrm>
            <a:prstGeom prst="straightConnector1">
              <a:avLst/>
            </a:prstGeom>
            <a:ln>
              <a:solidFill>
                <a:srgbClr val="0070C0"/>
              </a:solidFill>
              <a:tailEnd type="arrow"/>
            </a:ln>
          </p:spPr>
          <p:style>
            <a:lnRef idx="2">
              <a:schemeClr val="accent1"/>
            </a:lnRef>
            <a:fillRef idx="0">
              <a:schemeClr val="accent1"/>
            </a:fillRef>
            <a:effectRef idx="1">
              <a:schemeClr val="accent1"/>
            </a:effectRef>
            <a:fontRef idx="minor">
              <a:schemeClr val="tx1"/>
            </a:fontRef>
          </p:style>
        </p:cxnSp>
        <p:cxnSp>
          <p:nvCxnSpPr>
            <p:cNvPr id="38" name="Straight Arrow Connector 37"/>
            <p:cNvCxnSpPr/>
            <p:nvPr/>
          </p:nvCxnSpPr>
          <p:spPr>
            <a:xfrm flipH="1">
              <a:off x="7010400" y="5715000"/>
              <a:ext cx="794" cy="381000"/>
            </a:xfrm>
            <a:prstGeom prst="straightConnector1">
              <a:avLst/>
            </a:prstGeom>
            <a:ln>
              <a:solidFill>
                <a:srgbClr val="0070C0"/>
              </a:solidFill>
              <a:tailEnd type="arrow"/>
            </a:ln>
          </p:spPr>
          <p:style>
            <a:lnRef idx="2">
              <a:schemeClr val="accent1"/>
            </a:lnRef>
            <a:fillRef idx="0">
              <a:schemeClr val="accent1"/>
            </a:fillRef>
            <a:effectRef idx="1">
              <a:schemeClr val="accent1"/>
            </a:effectRef>
            <a:fontRef idx="minor">
              <a:schemeClr val="tx1"/>
            </a:fontRef>
          </p:style>
        </p:cxnSp>
        <p:cxnSp>
          <p:nvCxnSpPr>
            <p:cNvPr id="39" name="Straight Arrow Connector 38"/>
            <p:cNvCxnSpPr/>
            <p:nvPr/>
          </p:nvCxnSpPr>
          <p:spPr>
            <a:xfrm flipH="1">
              <a:off x="6934200" y="1905000"/>
              <a:ext cx="11634" cy="304800"/>
            </a:xfrm>
            <a:prstGeom prst="straightConnector1">
              <a:avLst/>
            </a:prstGeom>
            <a:ln>
              <a:solidFill>
                <a:srgbClr val="0070C0"/>
              </a:solidFill>
              <a:tailEnd type="arrow"/>
            </a:ln>
          </p:spPr>
          <p:style>
            <a:lnRef idx="2">
              <a:schemeClr val="accent1"/>
            </a:lnRef>
            <a:fillRef idx="0">
              <a:schemeClr val="accent1"/>
            </a:fillRef>
            <a:effectRef idx="1">
              <a:schemeClr val="accent1"/>
            </a:effectRef>
            <a:fontRef idx="minor">
              <a:schemeClr val="tx1"/>
            </a:fontRef>
          </p:style>
        </p:cxnSp>
        <p:cxnSp>
          <p:nvCxnSpPr>
            <p:cNvPr id="40" name="Straight Arrow Connector 39"/>
            <p:cNvCxnSpPr>
              <a:stCxn id="44" idx="2"/>
            </p:cNvCxnSpPr>
            <p:nvPr/>
          </p:nvCxnSpPr>
          <p:spPr>
            <a:xfrm>
              <a:off x="6972300" y="3341132"/>
              <a:ext cx="38101" cy="391874"/>
            </a:xfrm>
            <a:prstGeom prst="straightConnector1">
              <a:avLst/>
            </a:prstGeom>
            <a:ln>
              <a:solidFill>
                <a:srgbClr val="0070C0"/>
              </a:solidFill>
              <a:tailEnd type="arrow"/>
            </a:ln>
          </p:spPr>
          <p:style>
            <a:lnRef idx="2">
              <a:schemeClr val="accent1"/>
            </a:lnRef>
            <a:fillRef idx="0">
              <a:schemeClr val="accent1"/>
            </a:fillRef>
            <a:effectRef idx="1">
              <a:schemeClr val="accent1"/>
            </a:effectRef>
            <a:fontRef idx="minor">
              <a:schemeClr val="tx1"/>
            </a:fontRef>
          </p:style>
        </p:cxnSp>
        <p:sp>
          <p:nvSpPr>
            <p:cNvPr id="46" name="TextBox 45"/>
            <p:cNvSpPr txBox="1"/>
            <p:nvPr/>
          </p:nvSpPr>
          <p:spPr>
            <a:xfrm>
              <a:off x="6324600" y="2286000"/>
              <a:ext cx="1295400" cy="369332"/>
            </a:xfrm>
            <a:prstGeom prst="rect">
              <a:avLst/>
            </a:prstGeom>
            <a:noFill/>
            <a:ln w="38100">
              <a:solidFill>
                <a:srgbClr val="0070C0"/>
              </a:solidFill>
            </a:ln>
          </p:spPr>
          <p:txBody>
            <a:bodyPr wrap="square" rtlCol="0">
              <a:spAutoFit/>
            </a:bodyPr>
            <a:lstStyle/>
            <a:p>
              <a:r>
                <a:rPr lang="en-US" dirty="0" smtClean="0"/>
                <a:t>Warm-up</a:t>
              </a:r>
              <a:endParaRPr lang="en-US" dirty="0"/>
            </a:p>
          </p:txBody>
        </p:sp>
        <p:sp>
          <p:nvSpPr>
            <p:cNvPr id="47" name="TextBox 46"/>
            <p:cNvSpPr txBox="1"/>
            <p:nvPr/>
          </p:nvSpPr>
          <p:spPr>
            <a:xfrm>
              <a:off x="5486400" y="4495800"/>
              <a:ext cx="3048000" cy="369332"/>
            </a:xfrm>
            <a:prstGeom prst="rect">
              <a:avLst/>
            </a:prstGeom>
            <a:noFill/>
            <a:ln w="38100">
              <a:solidFill>
                <a:srgbClr val="0070C0"/>
              </a:solidFill>
            </a:ln>
          </p:spPr>
          <p:txBody>
            <a:bodyPr wrap="square" rtlCol="0">
              <a:spAutoFit/>
            </a:bodyPr>
            <a:lstStyle/>
            <a:p>
              <a:pPr algn="ctr"/>
              <a:r>
                <a:rPr lang="en-US" dirty="0" smtClean="0"/>
                <a:t>Whole group instruction </a:t>
              </a:r>
              <a:endParaRPr lang="en-US" dirty="0"/>
            </a:p>
          </p:txBody>
        </p:sp>
        <p:sp>
          <p:nvSpPr>
            <p:cNvPr id="48" name="TextBox 47"/>
            <p:cNvSpPr txBox="1"/>
            <p:nvPr/>
          </p:nvSpPr>
          <p:spPr>
            <a:xfrm>
              <a:off x="5715000" y="5334000"/>
              <a:ext cx="2667000" cy="369332"/>
            </a:xfrm>
            <a:prstGeom prst="rect">
              <a:avLst/>
            </a:prstGeom>
            <a:noFill/>
            <a:ln w="38100">
              <a:solidFill>
                <a:srgbClr val="0070C0"/>
              </a:solidFill>
            </a:ln>
          </p:spPr>
          <p:txBody>
            <a:bodyPr wrap="square" rtlCol="0">
              <a:spAutoFit/>
            </a:bodyPr>
            <a:lstStyle/>
            <a:p>
              <a:pPr algn="ctr"/>
              <a:r>
                <a:rPr lang="en-US" dirty="0" smtClean="0"/>
                <a:t>Math Workshop</a:t>
              </a:r>
              <a:endParaRPr lang="en-US" dirty="0"/>
            </a:p>
          </p:txBody>
        </p:sp>
        <p:sp>
          <p:nvSpPr>
            <p:cNvPr id="49" name="TextBox 48"/>
            <p:cNvSpPr txBox="1"/>
            <p:nvPr/>
          </p:nvSpPr>
          <p:spPr>
            <a:xfrm>
              <a:off x="6248400" y="6096000"/>
              <a:ext cx="1752600" cy="369332"/>
            </a:xfrm>
            <a:prstGeom prst="rect">
              <a:avLst/>
            </a:prstGeom>
            <a:noFill/>
            <a:ln w="38100">
              <a:solidFill>
                <a:srgbClr val="0070C0"/>
              </a:solidFill>
            </a:ln>
          </p:spPr>
          <p:txBody>
            <a:bodyPr wrap="square" rtlCol="0">
              <a:spAutoFit/>
            </a:bodyPr>
            <a:lstStyle/>
            <a:p>
              <a:pPr algn="ctr"/>
              <a:r>
                <a:rPr lang="en-US" dirty="0" smtClean="0"/>
                <a:t>Wrap-up</a:t>
              </a:r>
              <a:endParaRPr lang="en-US" dirty="0"/>
            </a:p>
          </p:txBody>
        </p:sp>
      </p:grpSp>
      <p:pic>
        <p:nvPicPr>
          <p:cNvPr id="1027" name="Picture 3" descr="C:\Documents and Settings\sabatino\Local Settings\Temporary Internet Files\Content.IE5\34R8FIV5\MM900318123[1].gif"/>
          <p:cNvPicPr>
            <a:picLocks noChangeAspect="1" noChangeArrowheads="1" noCrop="1"/>
          </p:cNvPicPr>
          <p:nvPr/>
        </p:nvPicPr>
        <p:blipFill>
          <a:blip r:embed="rId3"/>
          <a:srcRect/>
          <a:stretch>
            <a:fillRect/>
          </a:stretch>
        </p:blipFill>
        <p:spPr bwMode="auto">
          <a:xfrm>
            <a:off x="609600" y="1600200"/>
            <a:ext cx="2665708" cy="1828800"/>
          </a:xfrm>
          <a:prstGeom prst="rect">
            <a:avLst/>
          </a:prstGeom>
          <a:noFill/>
        </p:spPr>
      </p:pic>
      <p:pic>
        <p:nvPicPr>
          <p:cNvPr id="1028" name="Picture 4" descr="C:\Documents and Settings\sabatino\Local Settings\Temporary Internet Files\Content.IE5\34R8FIV5\MM900395714[1].gif"/>
          <p:cNvPicPr>
            <a:picLocks noChangeAspect="1" noChangeArrowheads="1" noCrop="1"/>
          </p:cNvPicPr>
          <p:nvPr/>
        </p:nvPicPr>
        <p:blipFill>
          <a:blip r:embed="rId4"/>
          <a:srcRect/>
          <a:stretch>
            <a:fillRect/>
          </a:stretch>
        </p:blipFill>
        <p:spPr bwMode="auto">
          <a:xfrm>
            <a:off x="609600" y="3962400"/>
            <a:ext cx="2209800" cy="2209800"/>
          </a:xfrm>
          <a:prstGeom prst="rect">
            <a:avLst/>
          </a:prstGeom>
          <a:noFill/>
        </p:spPr>
      </p:pic>
      <p:sp>
        <p:nvSpPr>
          <p:cNvPr id="44" name="TextBox 43"/>
          <p:cNvSpPr txBox="1"/>
          <p:nvPr/>
        </p:nvSpPr>
        <p:spPr>
          <a:xfrm>
            <a:off x="5638800" y="2514600"/>
            <a:ext cx="2514600" cy="369332"/>
          </a:xfrm>
          <a:prstGeom prst="rect">
            <a:avLst/>
          </a:prstGeom>
          <a:noFill/>
          <a:ln w="38100">
            <a:solidFill>
              <a:srgbClr val="0070C0"/>
            </a:solidFill>
          </a:ln>
        </p:spPr>
        <p:txBody>
          <a:bodyPr wrap="square" rtlCol="0">
            <a:spAutoFit/>
          </a:bodyPr>
          <a:lstStyle/>
          <a:p>
            <a:pPr algn="ctr"/>
            <a:r>
              <a:rPr lang="en-US" dirty="0" smtClean="0"/>
              <a:t>Calendar Math</a:t>
            </a:r>
            <a:endParaRPr lang="en-US" dirty="0"/>
          </a:p>
        </p:txBody>
      </p:sp>
      <p:sp>
        <p:nvSpPr>
          <p:cNvPr id="45" name="TextBox 44"/>
          <p:cNvSpPr txBox="1"/>
          <p:nvPr/>
        </p:nvSpPr>
        <p:spPr>
          <a:xfrm>
            <a:off x="5638800" y="3276600"/>
            <a:ext cx="2514600" cy="369332"/>
          </a:xfrm>
          <a:prstGeom prst="rect">
            <a:avLst/>
          </a:prstGeom>
          <a:noFill/>
          <a:ln w="38100">
            <a:solidFill>
              <a:srgbClr val="0070C0"/>
            </a:solidFill>
          </a:ln>
        </p:spPr>
        <p:txBody>
          <a:bodyPr wrap="square" rtlCol="0">
            <a:spAutoFit/>
          </a:bodyPr>
          <a:lstStyle/>
          <a:p>
            <a:pPr algn="ctr"/>
            <a:r>
              <a:rPr lang="en-US" dirty="0" smtClean="0"/>
              <a:t>Rocket Math</a:t>
            </a:r>
            <a:endParaRPr lang="en-US" dirty="0"/>
          </a:p>
        </p:txBody>
      </p:sp>
      <p:cxnSp>
        <p:nvCxnSpPr>
          <p:cNvPr id="50" name="Straight Arrow Connector 49"/>
          <p:cNvCxnSpPr>
            <a:stCxn id="46" idx="2"/>
            <a:endCxn id="44" idx="0"/>
          </p:cNvCxnSpPr>
          <p:nvPr/>
        </p:nvCxnSpPr>
        <p:spPr>
          <a:xfrm>
            <a:off x="6896100" y="2198132"/>
            <a:ext cx="0" cy="316468"/>
          </a:xfrm>
          <a:prstGeom prst="straightConnector1">
            <a:avLst/>
          </a:prstGeom>
          <a:ln>
            <a:solidFill>
              <a:srgbClr val="0070C0"/>
            </a:solidFill>
            <a:tailEnd type="arrow"/>
          </a:ln>
        </p:spPr>
        <p:style>
          <a:lnRef idx="2">
            <a:schemeClr val="accent1"/>
          </a:lnRef>
          <a:fillRef idx="0">
            <a:schemeClr val="accent1"/>
          </a:fillRef>
          <a:effectRef idx="1">
            <a:schemeClr val="accent1"/>
          </a:effectRef>
          <a:fontRef idx="minor">
            <a:schemeClr val="tx1"/>
          </a:fontRef>
        </p:style>
      </p:cxnSp>
      <p:cxnSp>
        <p:nvCxnSpPr>
          <p:cNvPr id="51" name="Straight Arrow Connector 50"/>
          <p:cNvCxnSpPr/>
          <p:nvPr/>
        </p:nvCxnSpPr>
        <p:spPr>
          <a:xfrm rot="5400000">
            <a:off x="6739651" y="4614149"/>
            <a:ext cx="400732" cy="11634"/>
          </a:xfrm>
          <a:prstGeom prst="straightConnector1">
            <a:avLst/>
          </a:prstGeom>
          <a:ln>
            <a:solidFill>
              <a:srgbClr val="0070C0"/>
            </a:solidFill>
            <a:tailEnd type="arrow"/>
          </a:ln>
        </p:spPr>
        <p:style>
          <a:lnRef idx="2">
            <a:schemeClr val="accent1"/>
          </a:lnRef>
          <a:fillRef idx="0">
            <a:schemeClr val="accent1"/>
          </a:fillRef>
          <a:effectRef idx="1">
            <a:schemeClr val="accent1"/>
          </a:effectRef>
          <a:fontRef idx="minor">
            <a:schemeClr val="tx1"/>
          </a:fontRef>
        </p:style>
      </p:cxnSp>
    </p:spTree>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381000"/>
            <a:ext cx="8183880" cy="838200"/>
          </a:xfrm>
        </p:spPr>
        <p:txBody>
          <a:bodyPr/>
          <a:lstStyle/>
          <a:p>
            <a:pPr algn="ctr"/>
            <a:r>
              <a:rPr lang="en-US" dirty="0" smtClean="0"/>
              <a:t>Components of GO Math</a:t>
            </a:r>
            <a:endParaRPr lang="en-US" dirty="0"/>
          </a:p>
        </p:txBody>
      </p:sp>
      <p:sp>
        <p:nvSpPr>
          <p:cNvPr id="3" name="Content Placeholder 2"/>
          <p:cNvSpPr>
            <a:spLocks noGrp="1"/>
          </p:cNvSpPr>
          <p:nvPr>
            <p:ph idx="1"/>
          </p:nvPr>
        </p:nvSpPr>
        <p:spPr>
          <a:xfrm>
            <a:off x="457200" y="1371600"/>
            <a:ext cx="8183880" cy="3733800"/>
          </a:xfrm>
        </p:spPr>
        <p:txBody>
          <a:bodyPr>
            <a:normAutofit fontScale="92500" lnSpcReduction="10000"/>
          </a:bodyPr>
          <a:lstStyle/>
          <a:p>
            <a:pPr marL="0" indent="0">
              <a:buNone/>
            </a:pPr>
            <a:endParaRPr lang="en-US" dirty="0" smtClean="0">
              <a:solidFill>
                <a:schemeClr val="accent1"/>
              </a:solidFill>
            </a:endParaRPr>
          </a:p>
          <a:p>
            <a:r>
              <a:rPr lang="en-US" dirty="0" smtClean="0"/>
              <a:t>Teacher manual</a:t>
            </a:r>
          </a:p>
          <a:p>
            <a:r>
              <a:rPr lang="en-US" dirty="0" smtClean="0"/>
              <a:t>Objectives</a:t>
            </a:r>
            <a:endParaRPr lang="en-US" dirty="0"/>
          </a:p>
          <a:p>
            <a:r>
              <a:rPr lang="en-US" dirty="0" smtClean="0"/>
              <a:t>Essential questions</a:t>
            </a:r>
          </a:p>
          <a:p>
            <a:r>
              <a:rPr lang="en-US" dirty="0" smtClean="0"/>
              <a:t>Video clips and Technology Links</a:t>
            </a:r>
          </a:p>
          <a:p>
            <a:r>
              <a:rPr lang="en-US" dirty="0" smtClean="0"/>
              <a:t>Differentiated Instruction Activities for Math Lab</a:t>
            </a:r>
          </a:p>
          <a:p>
            <a:r>
              <a:rPr lang="en-US" dirty="0" smtClean="0"/>
              <a:t>Grab N Go Math Centers Kit</a:t>
            </a:r>
          </a:p>
          <a:p>
            <a:r>
              <a:rPr lang="en-US" dirty="0" smtClean="0"/>
              <a:t>Think Central</a:t>
            </a:r>
            <a:endParaRPr lang="en-US" dirty="0"/>
          </a:p>
        </p:txBody>
      </p:sp>
    </p:spTree>
    <p:extLst>
      <p:ext uri="{BB962C8B-B14F-4D97-AF65-F5344CB8AC3E}">
        <p14:creationId xmlns:p14="http://schemas.microsoft.com/office/powerpoint/2010/main" xmlns="" val="405890144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183880" cy="838200"/>
          </a:xfrm>
        </p:spPr>
        <p:txBody>
          <a:bodyPr>
            <a:normAutofit/>
          </a:bodyPr>
          <a:lstStyle/>
          <a:p>
            <a:pPr algn="ctr"/>
            <a:r>
              <a:rPr lang="en-US" dirty="0" smtClean="0"/>
              <a:t>1</a:t>
            </a:r>
            <a:r>
              <a:rPr lang="en-US" baseline="30000" dirty="0" smtClean="0"/>
              <a:t>st</a:t>
            </a:r>
            <a:r>
              <a:rPr lang="en-US" dirty="0" smtClean="0"/>
              <a:t> Ten Days of Math </a:t>
            </a:r>
            <a:endParaRPr lang="en-US" dirty="0"/>
          </a:p>
        </p:txBody>
      </p:sp>
      <p:sp>
        <p:nvSpPr>
          <p:cNvPr id="3" name="Content Placeholder 2"/>
          <p:cNvSpPr>
            <a:spLocks noGrp="1"/>
          </p:cNvSpPr>
          <p:nvPr>
            <p:ph idx="1"/>
          </p:nvPr>
        </p:nvSpPr>
        <p:spPr>
          <a:xfrm>
            <a:off x="502920" y="1447800"/>
            <a:ext cx="8183880" cy="3733800"/>
          </a:xfrm>
        </p:spPr>
        <p:txBody>
          <a:bodyPr/>
          <a:lstStyle/>
          <a:p>
            <a:r>
              <a:rPr lang="en-US" dirty="0" smtClean="0"/>
              <a:t>Allows you time to set-up procedures and protocols for math lab</a:t>
            </a:r>
          </a:p>
          <a:p>
            <a:r>
              <a:rPr lang="en-US" dirty="0" smtClean="0"/>
              <a:t>Introduces key concepts/vocabulary</a:t>
            </a:r>
          </a:p>
          <a:p>
            <a:r>
              <a:rPr lang="en-US" dirty="0" smtClean="0"/>
              <a:t>BOY Assessment</a:t>
            </a:r>
          </a:p>
          <a:p>
            <a:r>
              <a:rPr lang="en-US" dirty="0" smtClean="0"/>
              <a:t>Reviewing Data on </a:t>
            </a:r>
            <a:r>
              <a:rPr lang="en-US" smtClean="0"/>
              <a:t>August </a:t>
            </a:r>
            <a:r>
              <a:rPr lang="en-US" smtClean="0"/>
              <a:t>29</a:t>
            </a:r>
            <a:r>
              <a:rPr lang="en-US" baseline="30000" smtClean="0"/>
              <a:t>th</a:t>
            </a:r>
            <a:r>
              <a:rPr lang="en-US" smtClean="0"/>
              <a:t>!</a:t>
            </a:r>
            <a:endParaRPr lang="en-US" dirty="0" smtClean="0"/>
          </a:p>
          <a:p>
            <a:endParaRPr lang="en-US" dirty="0"/>
          </a:p>
        </p:txBody>
      </p:sp>
    </p:spTree>
    <p:extLst>
      <p:ext uri="{BB962C8B-B14F-4D97-AF65-F5344CB8AC3E}">
        <p14:creationId xmlns:p14="http://schemas.microsoft.com/office/powerpoint/2010/main" xmlns="" val="123746920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48868"/>
            <a:ext cx="8183880" cy="1051560"/>
          </a:xfrm>
        </p:spPr>
        <p:txBody>
          <a:bodyPr>
            <a:normAutofit fontScale="90000"/>
          </a:bodyPr>
          <a:lstStyle/>
          <a:p>
            <a:r>
              <a:rPr lang="en-US" dirty="0" smtClean="0"/>
              <a:t>States Adopting the Common Core State Standards</a:t>
            </a:r>
            <a:endParaRPr lang="en-US" dirty="0"/>
          </a:p>
        </p:txBody>
      </p:sp>
      <p:sp>
        <p:nvSpPr>
          <p:cNvPr id="5" name="Slide Number Placeholder 4"/>
          <p:cNvSpPr>
            <a:spLocks noGrp="1"/>
          </p:cNvSpPr>
          <p:nvPr>
            <p:ph type="sldNum" sz="quarter" idx="12"/>
          </p:nvPr>
        </p:nvSpPr>
        <p:spPr/>
        <p:txBody>
          <a:bodyPr>
            <a:normAutofit/>
          </a:bodyPr>
          <a:lstStyle/>
          <a:p>
            <a:fld id="{7D7E7914-1FAC-46D9-8B6E-3DF959DD45B5}" type="slidenum">
              <a:rPr lang="en-US" smtClean="0"/>
              <a:pPr/>
              <a:t>2</a:t>
            </a:fld>
            <a:endParaRPr lang="en-US" dirty="0"/>
          </a:p>
        </p:txBody>
      </p:sp>
      <p:sp>
        <p:nvSpPr>
          <p:cNvPr id="9" name="Text Placeholder 4"/>
          <p:cNvSpPr txBox="1">
            <a:spLocks/>
          </p:cNvSpPr>
          <p:nvPr/>
        </p:nvSpPr>
        <p:spPr>
          <a:xfrm>
            <a:off x="0" y="6553200"/>
            <a:ext cx="5410200" cy="304800"/>
          </a:xfrm>
          <a:prstGeom prst="rect">
            <a:avLst/>
          </a:prstGeom>
        </p:spPr>
        <p:txBody>
          <a:bodyPr/>
          <a:lstStyle/>
          <a:p>
            <a:pPr marL="0" marR="0" lvl="0" indent="0" algn="l" defTabSz="914400" rtl="0" eaLnBrk="1" fontAlgn="auto" latinLnBrk="0" hangingPunct="1">
              <a:lnSpc>
                <a:spcPct val="100000"/>
              </a:lnSpc>
              <a:spcBef>
                <a:spcPts val="700"/>
              </a:spcBef>
              <a:spcAft>
                <a:spcPts val="0"/>
              </a:spcAft>
              <a:buClr>
                <a:srgbClr val="C0504D"/>
              </a:buClr>
              <a:buSzPct val="60000"/>
              <a:buFont typeface="Wingdings"/>
              <a:buNone/>
              <a:tabLst/>
              <a:defRPr/>
            </a:pPr>
            <a:r>
              <a:rPr kumimoji="0" lang="en-US" sz="1400" b="1" i="0" u="none" strike="noStrike" kern="1200" cap="none" spc="0" normalizeH="0" baseline="0" noProof="0" smtClean="0">
                <a:ln>
                  <a:noFill/>
                </a:ln>
                <a:solidFill>
                  <a:sysClr val="windowText" lastClr="000000"/>
                </a:solidFill>
                <a:effectLst/>
                <a:uLnTx/>
                <a:uFillTx/>
                <a:latin typeface="Calibri"/>
                <a:ea typeface="+mn-ea"/>
                <a:cs typeface="+mn-cs"/>
              </a:rPr>
              <a:t>*Minnesota adopted the CCSS in ELA/literacy only</a:t>
            </a:r>
            <a:endParaRPr kumimoji="0" lang="en-US" sz="1400" b="1" i="0" u="none" strike="noStrike" kern="1200" cap="none" spc="0" normalizeH="0" baseline="0" noProof="0" dirty="0">
              <a:ln>
                <a:noFill/>
              </a:ln>
              <a:solidFill>
                <a:sysClr val="windowText" lastClr="000000"/>
              </a:solidFill>
              <a:effectLst/>
              <a:uLnTx/>
              <a:uFillTx/>
              <a:latin typeface="Calibri"/>
              <a:ea typeface="+mn-ea"/>
              <a:cs typeface="+mn-cs"/>
            </a:endParaRPr>
          </a:p>
        </p:txBody>
      </p:sp>
      <p:pic>
        <p:nvPicPr>
          <p:cNvPr id="6" name="Picture 3"/>
          <p:cNvPicPr>
            <a:picLocks noChangeAspect="1" noChangeArrowheads="1"/>
          </p:cNvPicPr>
          <p:nvPr/>
        </p:nvPicPr>
        <p:blipFill>
          <a:blip r:embed="rId3"/>
          <a:srcRect/>
          <a:stretch>
            <a:fillRect/>
          </a:stretch>
        </p:blipFill>
        <p:spPr bwMode="auto">
          <a:xfrm>
            <a:off x="621537" y="1371600"/>
            <a:ext cx="7848599" cy="445149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60432"/>
            <a:ext cx="8183880" cy="1051560"/>
          </a:xfrm>
        </p:spPr>
        <p:txBody>
          <a:bodyPr>
            <a:noAutofit/>
          </a:bodyPr>
          <a:lstStyle/>
          <a:p>
            <a:r>
              <a:rPr lang="en-US" sz="2700" dirty="0" smtClean="0"/>
              <a:t>Partnership for Assessment of Readiness for College and Careers (PARCC)</a:t>
            </a:r>
            <a:endParaRPr lang="en-US" sz="2700" dirty="0"/>
          </a:p>
        </p:txBody>
      </p:sp>
      <p:sp>
        <p:nvSpPr>
          <p:cNvPr id="5" name="Slide Number Placeholder 4"/>
          <p:cNvSpPr>
            <a:spLocks noGrp="1"/>
          </p:cNvSpPr>
          <p:nvPr>
            <p:ph type="sldNum" sz="quarter" idx="12"/>
          </p:nvPr>
        </p:nvSpPr>
        <p:spPr/>
        <p:txBody>
          <a:bodyPr>
            <a:normAutofit/>
          </a:bodyPr>
          <a:lstStyle/>
          <a:p>
            <a:fld id="{E68107CE-FC76-4519-8D61-604D091F6786}" type="slidenum">
              <a:rPr lang="en-US" smtClean="0"/>
              <a:pPr/>
              <a:t>3</a:t>
            </a:fld>
            <a:endParaRPr lang="en-US" dirty="0"/>
          </a:p>
        </p:txBody>
      </p:sp>
      <p:pic>
        <p:nvPicPr>
          <p:cNvPr id="6" name="Picture 4"/>
          <p:cNvPicPr>
            <a:picLocks noChangeAspect="1" noChangeArrowheads="1"/>
          </p:cNvPicPr>
          <p:nvPr/>
        </p:nvPicPr>
        <p:blipFill>
          <a:blip r:embed="rId3"/>
          <a:srcRect/>
          <a:stretch>
            <a:fillRect/>
          </a:stretch>
        </p:blipFill>
        <p:spPr bwMode="auto">
          <a:xfrm>
            <a:off x="381000" y="1522162"/>
            <a:ext cx="8381999" cy="4658368"/>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7"/>
          <p:cNvSpPr txBox="1">
            <a:spLocks/>
          </p:cNvSpPr>
          <p:nvPr/>
        </p:nvSpPr>
        <p:spPr>
          <a:xfrm>
            <a:off x="304800" y="4648200"/>
            <a:ext cx="8458199" cy="1604554"/>
          </a:xfrm>
          <a:prstGeom prst="rect">
            <a:avLst/>
          </a:prstGeom>
        </p:spPr>
        <p:txBody>
          <a:bodyPr>
            <a:noAutofit/>
          </a:bodyPr>
          <a:lstStyle/>
          <a:p>
            <a:pPr marL="342900" marR="0" lvl="0" indent="-342900" algn="l" defTabSz="914400" rtl="0" eaLnBrk="1" fontAlgn="auto" latinLnBrk="0" hangingPunct="1">
              <a:lnSpc>
                <a:spcPct val="100000"/>
              </a:lnSpc>
              <a:spcAft>
                <a:spcPts val="0"/>
              </a:spcAft>
              <a:buClrTx/>
              <a:buSzTx/>
              <a:buFont typeface="Arial" pitchFamily="34" charset="0"/>
              <a:buNone/>
              <a:tabLst/>
              <a:defRPr/>
            </a:pPr>
            <a:r>
              <a:rPr lang="en-US" sz="2000" dirty="0" smtClean="0">
                <a:solidFill>
                  <a:schemeClr val="tx2"/>
                </a:solidFill>
                <a:ea typeface="+mj-ea"/>
                <a:cs typeface="+mj-cs"/>
              </a:rPr>
              <a:t>Florida’s Next Generation (NGSSS)</a:t>
            </a:r>
          </a:p>
          <a:p>
            <a:pPr marL="342900" marR="0" lvl="0" indent="-342900" algn="l" defTabSz="914400" rtl="0" eaLnBrk="1" fontAlgn="auto" latinLnBrk="0" hangingPunct="1">
              <a:lnSpc>
                <a:spcPct val="100000"/>
              </a:lnSpc>
              <a:spcAft>
                <a:spcPts val="0"/>
              </a:spcAft>
              <a:buClrTx/>
              <a:buSzTx/>
              <a:buFont typeface="Arial" pitchFamily="34" charset="0"/>
              <a:buNone/>
              <a:tabLst/>
              <a:defRPr/>
            </a:pPr>
            <a:r>
              <a:rPr lang="en-US" sz="2000" dirty="0" smtClean="0">
                <a:solidFill>
                  <a:schemeClr val="tx2"/>
                </a:solidFill>
                <a:ea typeface="+mj-ea"/>
                <a:cs typeface="+mj-cs"/>
              </a:rPr>
              <a:t>Common Core Sunshine State Standards (CCSS)</a:t>
            </a:r>
          </a:p>
        </p:txBody>
      </p:sp>
      <p:sp>
        <p:nvSpPr>
          <p:cNvPr id="6" name="Title 1"/>
          <p:cNvSpPr>
            <a:spLocks noGrp="1"/>
          </p:cNvSpPr>
          <p:nvPr>
            <p:ph type="title"/>
          </p:nvPr>
        </p:nvSpPr>
        <p:spPr>
          <a:xfrm>
            <a:off x="457200" y="533400"/>
            <a:ext cx="8183880" cy="1051560"/>
          </a:xfrm>
        </p:spPr>
        <p:txBody>
          <a:bodyPr>
            <a:normAutofit fontScale="90000"/>
          </a:bodyPr>
          <a:lstStyle/>
          <a:p>
            <a:r>
              <a:rPr lang="en-US" sz="3100" dirty="0" smtClean="0"/>
              <a:t>What Standards Should I be Teaching?</a:t>
            </a:r>
            <a:r>
              <a:rPr lang="en-US" dirty="0" smtClean="0"/>
              <a:t/>
            </a:r>
            <a:br>
              <a:rPr lang="en-US" dirty="0" smtClean="0"/>
            </a:br>
            <a:endParaRPr lang="en-US" dirty="0"/>
          </a:p>
        </p:txBody>
      </p:sp>
      <p:sp>
        <p:nvSpPr>
          <p:cNvPr id="7" name="Slide Number Placeholder 6"/>
          <p:cNvSpPr>
            <a:spLocks noGrp="1"/>
          </p:cNvSpPr>
          <p:nvPr>
            <p:ph type="sldNum" sz="quarter" idx="12"/>
          </p:nvPr>
        </p:nvSpPr>
        <p:spPr/>
        <p:txBody>
          <a:bodyPr>
            <a:normAutofit/>
          </a:bodyPr>
          <a:lstStyle/>
          <a:p>
            <a:fld id="{7D7E7914-1FAC-46D9-8B6E-3DF959DD45B5}" type="slidenum">
              <a:rPr lang="en-US" smtClean="0"/>
              <a:pPr/>
              <a:t>4</a:t>
            </a:fld>
            <a:endParaRPr lang="en-US" dirty="0"/>
          </a:p>
        </p:txBody>
      </p:sp>
      <p:pic>
        <p:nvPicPr>
          <p:cNvPr id="2050" name="Picture 2"/>
          <p:cNvPicPr>
            <a:picLocks noChangeAspect="1" noChangeArrowheads="1"/>
          </p:cNvPicPr>
          <p:nvPr/>
        </p:nvPicPr>
        <p:blipFill>
          <a:blip r:embed="rId3"/>
          <a:srcRect/>
          <a:stretch>
            <a:fillRect/>
          </a:stretch>
        </p:blipFill>
        <p:spPr bwMode="auto">
          <a:xfrm>
            <a:off x="533400" y="1676400"/>
            <a:ext cx="7821125" cy="25908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a:spLocks noGrp="1"/>
          </p:cNvSpPr>
          <p:nvPr>
            <p:ph type="title"/>
          </p:nvPr>
        </p:nvSpPr>
        <p:spPr>
          <a:xfrm>
            <a:off x="457200" y="457200"/>
            <a:ext cx="8183880" cy="1051560"/>
          </a:xfrm>
        </p:spPr>
        <p:txBody>
          <a:bodyPr>
            <a:normAutofit fontScale="90000"/>
          </a:bodyPr>
          <a:lstStyle/>
          <a:p>
            <a:r>
              <a:rPr lang="en-US" sz="3600" dirty="0" smtClean="0"/>
              <a:t>What Will Be Tested on Statewide Assessments?</a:t>
            </a:r>
            <a:endParaRPr lang="en-US" dirty="0"/>
          </a:p>
        </p:txBody>
      </p:sp>
      <p:sp>
        <p:nvSpPr>
          <p:cNvPr id="7" name="Slide Number Placeholder 6"/>
          <p:cNvSpPr>
            <a:spLocks noGrp="1"/>
          </p:cNvSpPr>
          <p:nvPr>
            <p:ph type="sldNum" sz="quarter" idx="12"/>
          </p:nvPr>
        </p:nvSpPr>
        <p:spPr/>
        <p:txBody>
          <a:bodyPr>
            <a:normAutofit/>
          </a:bodyPr>
          <a:lstStyle/>
          <a:p>
            <a:fld id="{7D7E7914-1FAC-46D9-8B6E-3DF959DD45B5}" type="slidenum">
              <a:rPr lang="en-US" smtClean="0"/>
              <a:pPr/>
              <a:t>5</a:t>
            </a:fld>
            <a:endParaRPr lang="en-US" dirty="0"/>
          </a:p>
        </p:txBody>
      </p:sp>
      <p:pic>
        <p:nvPicPr>
          <p:cNvPr id="3074" name="Picture 2"/>
          <p:cNvPicPr>
            <a:picLocks noChangeAspect="1" noChangeArrowheads="1"/>
          </p:cNvPicPr>
          <p:nvPr/>
        </p:nvPicPr>
        <p:blipFill>
          <a:blip r:embed="rId3"/>
          <a:srcRect/>
          <a:stretch>
            <a:fillRect/>
          </a:stretch>
        </p:blipFill>
        <p:spPr bwMode="auto">
          <a:xfrm>
            <a:off x="533400" y="1524000"/>
            <a:ext cx="8092654" cy="33528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descr="CCSSCover.PNG"/>
          <p:cNvPicPr>
            <a:picLocks noGrp="1" noChangeAspect="1"/>
          </p:cNvPicPr>
          <p:nvPr>
            <p:ph sz="half" idx="2"/>
          </p:nvPr>
        </p:nvPicPr>
        <p:blipFill>
          <a:blip r:embed="rId3" cstate="print"/>
          <a:stretch>
            <a:fillRect/>
          </a:stretch>
        </p:blipFill>
        <p:spPr>
          <a:xfrm>
            <a:off x="990600" y="609599"/>
            <a:ext cx="3886200" cy="5010693"/>
          </a:xfrm>
        </p:spPr>
      </p:pic>
      <p:pic>
        <p:nvPicPr>
          <p:cNvPr id="3075" name="Picture 3"/>
          <p:cNvPicPr>
            <a:picLocks noChangeAspect="1" noChangeArrowheads="1"/>
          </p:cNvPicPr>
          <p:nvPr/>
        </p:nvPicPr>
        <p:blipFill>
          <a:blip r:embed="rId4"/>
          <a:srcRect/>
          <a:stretch>
            <a:fillRect/>
          </a:stretch>
        </p:blipFill>
        <p:spPr bwMode="auto">
          <a:xfrm>
            <a:off x="5334000" y="609600"/>
            <a:ext cx="3148013" cy="5086855"/>
          </a:xfrm>
          <a:prstGeom prst="rect">
            <a:avLst/>
          </a:prstGeom>
          <a:noFill/>
          <a:ln w="9525">
            <a:noFill/>
            <a:miter lim="800000"/>
            <a:headEnd/>
            <a:tailEnd/>
          </a:ln>
        </p:spPr>
      </p:pic>
      <p:sp>
        <p:nvSpPr>
          <p:cNvPr id="6" name="Rounded Rectangle 5"/>
          <p:cNvSpPr/>
          <p:nvPr/>
        </p:nvSpPr>
        <p:spPr>
          <a:xfrm>
            <a:off x="5410200" y="1371600"/>
            <a:ext cx="2971800" cy="304800"/>
          </a:xfrm>
          <a:prstGeom prst="round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ounded Rectangle 7"/>
          <p:cNvSpPr/>
          <p:nvPr/>
        </p:nvSpPr>
        <p:spPr>
          <a:xfrm>
            <a:off x="5410200" y="1676400"/>
            <a:ext cx="2971800" cy="304800"/>
          </a:xfrm>
          <a:prstGeom prst="round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xit" presetSubtype="0" fill="hold" grpId="1" nodeType="clickEffect">
                                  <p:stCondLst>
                                    <p:cond delay="0"/>
                                  </p:stCondLst>
                                  <p:childTnLst>
                                    <p:set>
                                      <p:cBhvr>
                                        <p:cTn id="10" dur="1" fill="hold">
                                          <p:stCondLst>
                                            <p:cond delay="0"/>
                                          </p:stCondLst>
                                        </p:cTn>
                                        <p:tgtEl>
                                          <p:spTgt spid="6"/>
                                        </p:tgtEl>
                                        <p:attrNameLst>
                                          <p:attrName>style.visibility</p:attrName>
                                        </p:attrNameLst>
                                      </p:cBhvr>
                                      <p:to>
                                        <p:strVal val="hidden"/>
                                      </p:to>
                                    </p:set>
                                  </p:childTnLst>
                                </p:cTn>
                              </p:par>
                              <p:par>
                                <p:cTn id="11" presetID="1" presetClass="entr" presetSubtype="0" fill="hold" grpId="0" nodeType="withEffect">
                                  <p:stCondLst>
                                    <p:cond delay="0"/>
                                  </p:stCondLst>
                                  <p:childTnLst>
                                    <p:set>
                                      <p:cBhvr>
                                        <p:cTn id="12"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6" grpId="1" animBg="1"/>
      <p:bldP spid="8"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a:xfrm>
            <a:off x="457200" y="457200"/>
            <a:ext cx="8183880" cy="1051560"/>
          </a:xfrm>
        </p:spPr>
        <p:txBody>
          <a:bodyPr/>
          <a:lstStyle/>
          <a:p>
            <a:r>
              <a:rPr lang="en-US" dirty="0" smtClean="0"/>
              <a:t>CCSS Design and Organization</a:t>
            </a:r>
            <a:endParaRPr lang="en-US" dirty="0"/>
          </a:p>
        </p:txBody>
      </p:sp>
      <p:sp>
        <p:nvSpPr>
          <p:cNvPr id="4" name="Slide Number Placeholder 3"/>
          <p:cNvSpPr>
            <a:spLocks noGrp="1"/>
          </p:cNvSpPr>
          <p:nvPr>
            <p:ph type="sldNum" sz="quarter" idx="12"/>
          </p:nvPr>
        </p:nvSpPr>
        <p:spPr/>
        <p:txBody>
          <a:bodyPr>
            <a:normAutofit/>
          </a:bodyPr>
          <a:lstStyle/>
          <a:p>
            <a:fld id="{7D7E7914-1FAC-46D9-8B6E-3DF959DD45B5}" type="slidenum">
              <a:rPr lang="en-US" smtClean="0"/>
              <a:pPr/>
              <a:t>7</a:t>
            </a:fld>
            <a:endParaRPr lang="en-US" dirty="0"/>
          </a:p>
        </p:txBody>
      </p:sp>
      <p:sp>
        <p:nvSpPr>
          <p:cNvPr id="8" name="Content Placeholder 7"/>
          <p:cNvSpPr>
            <a:spLocks noGrp="1"/>
          </p:cNvSpPr>
          <p:nvPr>
            <p:ph sz="quarter" idx="1"/>
          </p:nvPr>
        </p:nvSpPr>
        <p:spPr>
          <a:xfrm>
            <a:off x="612648" y="1600200"/>
            <a:ext cx="8153400" cy="3200400"/>
          </a:xfrm>
        </p:spPr>
        <p:txBody>
          <a:bodyPr>
            <a:normAutofit/>
          </a:bodyPr>
          <a:lstStyle/>
          <a:p>
            <a:pPr marL="457200" indent="-457200">
              <a:spcBef>
                <a:spcPct val="20000"/>
              </a:spcBef>
              <a:buSzPct val="85000"/>
            </a:pPr>
            <a:r>
              <a:rPr lang="en-US" sz="4200" i="1" dirty="0" smtClean="0"/>
              <a:t>Domains</a:t>
            </a:r>
            <a:r>
              <a:rPr lang="en-US" sz="2400" i="1" dirty="0" smtClean="0"/>
              <a:t> </a:t>
            </a:r>
            <a:r>
              <a:rPr lang="en-US" sz="2400" dirty="0" smtClean="0"/>
              <a:t>are larger groups that progress across grades</a:t>
            </a:r>
          </a:p>
          <a:p>
            <a:pPr marL="457200" indent="-457200">
              <a:spcBef>
                <a:spcPct val="20000"/>
              </a:spcBef>
              <a:buSzPct val="85000"/>
            </a:pPr>
            <a:r>
              <a:rPr lang="en-US" sz="4200" i="1" dirty="0" smtClean="0"/>
              <a:t>Clusters</a:t>
            </a:r>
            <a:r>
              <a:rPr lang="en-US" sz="2400" dirty="0" smtClean="0"/>
              <a:t> are groups of related standards</a:t>
            </a:r>
          </a:p>
          <a:p>
            <a:pPr marL="457200" indent="-457200">
              <a:spcBef>
                <a:spcPct val="20000"/>
              </a:spcBef>
              <a:buSzPct val="85000"/>
            </a:pPr>
            <a:r>
              <a:rPr lang="en-US" sz="4200" i="1" dirty="0" smtClean="0"/>
              <a:t>Content standards </a:t>
            </a:r>
            <a:r>
              <a:rPr lang="en-US" sz="2400" dirty="0" smtClean="0"/>
              <a:t>define what students should understand and be able to do</a:t>
            </a:r>
          </a:p>
          <a:p>
            <a:pPr marL="457200" indent="-457200">
              <a:spcBef>
                <a:spcPct val="20000"/>
              </a:spcBef>
              <a:buSzPct val="85000"/>
            </a:pPr>
            <a:endParaRPr lang="en-US" sz="2400" i="1" dirty="0" smtClean="0"/>
          </a:p>
          <a:p>
            <a:endParaRPr lang="en-US" dirty="0" smtClean="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a:xfrm>
            <a:off x="533400" y="228600"/>
            <a:ext cx="8183880" cy="1051560"/>
          </a:xfrm>
        </p:spPr>
        <p:txBody>
          <a:bodyPr>
            <a:normAutofit fontScale="90000"/>
          </a:bodyPr>
          <a:lstStyle/>
          <a:p>
            <a:r>
              <a:rPr lang="en-US" dirty="0" smtClean="0"/>
              <a:t>Florida’s Design and Organization</a:t>
            </a:r>
            <a:endParaRPr lang="en-US" dirty="0"/>
          </a:p>
        </p:txBody>
      </p:sp>
      <p:sp>
        <p:nvSpPr>
          <p:cNvPr id="4" name="Slide Number Placeholder 3"/>
          <p:cNvSpPr>
            <a:spLocks noGrp="1"/>
          </p:cNvSpPr>
          <p:nvPr>
            <p:ph type="sldNum" sz="quarter" idx="12"/>
          </p:nvPr>
        </p:nvSpPr>
        <p:spPr/>
        <p:txBody>
          <a:bodyPr>
            <a:normAutofit/>
          </a:bodyPr>
          <a:lstStyle/>
          <a:p>
            <a:fld id="{7D7E7914-1FAC-46D9-8B6E-3DF959DD45B5}" type="slidenum">
              <a:rPr lang="en-US" smtClean="0"/>
              <a:pPr/>
              <a:t>8</a:t>
            </a:fld>
            <a:endParaRPr lang="en-US" dirty="0"/>
          </a:p>
        </p:txBody>
      </p:sp>
      <p:pic>
        <p:nvPicPr>
          <p:cNvPr id="1026" name="Picture 2"/>
          <p:cNvPicPr>
            <a:picLocks noGrp="1" noChangeAspect="1" noChangeArrowheads="1"/>
          </p:cNvPicPr>
          <p:nvPr>
            <p:ph sz="quarter" idx="1"/>
          </p:nvPr>
        </p:nvPicPr>
        <p:blipFill>
          <a:blip r:embed="rId3"/>
          <a:srcRect r="2646"/>
          <a:stretch>
            <a:fillRect/>
          </a:stretch>
        </p:blipFill>
        <p:spPr bwMode="auto">
          <a:xfrm>
            <a:off x="381000" y="1676400"/>
            <a:ext cx="8382000" cy="4267200"/>
          </a:xfrm>
          <a:prstGeom prst="rect">
            <a:avLst/>
          </a:prstGeom>
          <a:noFill/>
          <a:ln w="9525">
            <a:noFill/>
            <a:miter lim="800000"/>
            <a:headEnd/>
            <a:tailEnd/>
          </a:ln>
        </p:spPr>
      </p:pic>
      <p:cxnSp>
        <p:nvCxnSpPr>
          <p:cNvPr id="10" name="Straight Arrow Connector 9"/>
          <p:cNvCxnSpPr/>
          <p:nvPr/>
        </p:nvCxnSpPr>
        <p:spPr>
          <a:xfrm>
            <a:off x="2286000" y="2590800"/>
            <a:ext cx="1295400" cy="838200"/>
          </a:xfrm>
          <a:prstGeom prst="straightConnector1">
            <a:avLst/>
          </a:prstGeom>
          <a:ln w="76200">
            <a:solidFill>
              <a:srgbClr val="FF0000"/>
            </a:solidFill>
            <a:tailEnd type="stealth" w="lg" len="lg"/>
          </a:ln>
        </p:spPr>
        <p:style>
          <a:lnRef idx="1">
            <a:schemeClr val="accent1"/>
          </a:lnRef>
          <a:fillRef idx="0">
            <a:schemeClr val="accent1"/>
          </a:fillRef>
          <a:effectRef idx="0">
            <a:schemeClr val="accent1"/>
          </a:effectRef>
          <a:fontRef idx="minor">
            <a:schemeClr val="tx1"/>
          </a:fontRef>
        </p:style>
      </p:cxnSp>
      <p:cxnSp>
        <p:nvCxnSpPr>
          <p:cNvPr id="11" name="Straight Arrow Connector 10"/>
          <p:cNvCxnSpPr/>
          <p:nvPr/>
        </p:nvCxnSpPr>
        <p:spPr>
          <a:xfrm rot="5400000">
            <a:off x="4229100" y="2857500"/>
            <a:ext cx="1066800" cy="76200"/>
          </a:xfrm>
          <a:prstGeom prst="straightConnector1">
            <a:avLst/>
          </a:prstGeom>
          <a:ln w="76200">
            <a:solidFill>
              <a:srgbClr val="FF0000"/>
            </a:solidFill>
            <a:tailEnd type="stealth" w="lg" len="lg"/>
          </a:ln>
        </p:spPr>
        <p:style>
          <a:lnRef idx="1">
            <a:schemeClr val="accent1"/>
          </a:lnRef>
          <a:fillRef idx="0">
            <a:schemeClr val="accent1"/>
          </a:fillRef>
          <a:effectRef idx="0">
            <a:schemeClr val="accent1"/>
          </a:effectRef>
          <a:fontRef idx="minor">
            <a:schemeClr val="tx1"/>
          </a:fontRef>
        </p:style>
      </p:cxnSp>
      <p:cxnSp>
        <p:nvCxnSpPr>
          <p:cNvPr id="14" name="Straight Arrow Connector 13"/>
          <p:cNvCxnSpPr/>
          <p:nvPr/>
        </p:nvCxnSpPr>
        <p:spPr>
          <a:xfrm rot="10800000" flipV="1">
            <a:off x="6019800" y="2362200"/>
            <a:ext cx="1752600" cy="1066800"/>
          </a:xfrm>
          <a:prstGeom prst="straightConnector1">
            <a:avLst/>
          </a:prstGeom>
          <a:ln w="76200">
            <a:solidFill>
              <a:srgbClr val="FF0000"/>
            </a:solidFill>
            <a:tailEnd type="stealth" w="lg" len="lg"/>
          </a:ln>
        </p:spPr>
        <p:style>
          <a:lnRef idx="1">
            <a:schemeClr val="accent1"/>
          </a:lnRef>
          <a:fillRef idx="0">
            <a:schemeClr val="accent1"/>
          </a:fillRef>
          <a:effectRef idx="0">
            <a:schemeClr val="accent1"/>
          </a:effectRef>
          <a:fontRef idx="minor">
            <a:schemeClr val="tx1"/>
          </a:fontRef>
        </p:style>
      </p:cxnSp>
      <p:cxnSp>
        <p:nvCxnSpPr>
          <p:cNvPr id="16" name="Straight Arrow Connector 15"/>
          <p:cNvCxnSpPr/>
          <p:nvPr/>
        </p:nvCxnSpPr>
        <p:spPr>
          <a:xfrm rot="16200000" flipV="1">
            <a:off x="6400800" y="3962400"/>
            <a:ext cx="457200" cy="304800"/>
          </a:xfrm>
          <a:prstGeom prst="straightConnector1">
            <a:avLst/>
          </a:prstGeom>
          <a:ln w="76200">
            <a:solidFill>
              <a:srgbClr val="FF0000"/>
            </a:solidFill>
            <a:tailEnd type="stealth" w="lg" len="lg"/>
          </a:ln>
        </p:spPr>
        <p:style>
          <a:lnRef idx="1">
            <a:schemeClr val="accent1"/>
          </a:lnRef>
          <a:fillRef idx="0">
            <a:schemeClr val="accent1"/>
          </a:fillRef>
          <a:effectRef idx="0">
            <a:schemeClr val="accent1"/>
          </a:effectRef>
          <a:fontRef idx="minor">
            <a:schemeClr val="tx1"/>
          </a:fontRef>
        </p:style>
      </p:cxnSp>
      <p:cxnSp>
        <p:nvCxnSpPr>
          <p:cNvPr id="19" name="Straight Arrow Connector 18"/>
          <p:cNvCxnSpPr/>
          <p:nvPr/>
        </p:nvCxnSpPr>
        <p:spPr>
          <a:xfrm rot="5400000" flipH="1" flipV="1">
            <a:off x="4953000" y="4038600"/>
            <a:ext cx="533400" cy="228600"/>
          </a:xfrm>
          <a:prstGeom prst="straightConnector1">
            <a:avLst/>
          </a:prstGeom>
          <a:ln w="76200">
            <a:solidFill>
              <a:srgbClr val="FF0000"/>
            </a:solidFill>
            <a:tailEnd type="stealth" w="lg" len="lg"/>
          </a:ln>
        </p:spPr>
        <p:style>
          <a:lnRef idx="1">
            <a:schemeClr val="accent1"/>
          </a:lnRef>
          <a:fillRef idx="0">
            <a:schemeClr val="accent1"/>
          </a:fillRef>
          <a:effectRef idx="0">
            <a:schemeClr val="accent1"/>
          </a:effectRef>
          <a:fontRef idx="minor">
            <a:schemeClr val="tx1"/>
          </a:fontRef>
        </p:style>
      </p:cxnSp>
      <p:cxnSp>
        <p:nvCxnSpPr>
          <p:cNvPr id="22" name="Straight Arrow Connector 21"/>
          <p:cNvCxnSpPr/>
          <p:nvPr/>
        </p:nvCxnSpPr>
        <p:spPr>
          <a:xfrm>
            <a:off x="3124200" y="3810000"/>
            <a:ext cx="1371600" cy="1588"/>
          </a:xfrm>
          <a:prstGeom prst="straightConnector1">
            <a:avLst/>
          </a:prstGeom>
          <a:ln w="76200">
            <a:solidFill>
              <a:srgbClr val="FF0000"/>
            </a:solidFill>
            <a:tailEnd type="none" w="lg" len="lg"/>
          </a:ln>
        </p:spPr>
        <p:style>
          <a:lnRef idx="1">
            <a:schemeClr val="accent1"/>
          </a:lnRef>
          <a:fillRef idx="0">
            <a:schemeClr val="accent1"/>
          </a:fillRef>
          <a:effectRef idx="0">
            <a:schemeClr val="accent1"/>
          </a:effectRef>
          <a:fontRef idx="minor">
            <a:schemeClr val="tx1"/>
          </a:fontRef>
        </p:style>
      </p:cxnSp>
      <p:cxnSp>
        <p:nvCxnSpPr>
          <p:cNvPr id="25" name="Straight Arrow Connector 24"/>
          <p:cNvCxnSpPr/>
          <p:nvPr/>
        </p:nvCxnSpPr>
        <p:spPr>
          <a:xfrm>
            <a:off x="4648200" y="3810000"/>
            <a:ext cx="228600" cy="1588"/>
          </a:xfrm>
          <a:prstGeom prst="straightConnector1">
            <a:avLst/>
          </a:prstGeom>
          <a:ln w="76200">
            <a:solidFill>
              <a:srgbClr val="FF0000"/>
            </a:solidFill>
            <a:tailEnd type="none" w="lg" len="lg"/>
          </a:ln>
        </p:spPr>
        <p:style>
          <a:lnRef idx="1">
            <a:schemeClr val="accent1"/>
          </a:lnRef>
          <a:fillRef idx="0">
            <a:schemeClr val="accent1"/>
          </a:fillRef>
          <a:effectRef idx="0">
            <a:schemeClr val="accent1"/>
          </a:effectRef>
          <a:fontRef idx="minor">
            <a:schemeClr val="tx1"/>
          </a:fontRef>
        </p:style>
      </p:cxnSp>
      <p:cxnSp>
        <p:nvCxnSpPr>
          <p:cNvPr id="27" name="Straight Arrow Connector 26"/>
          <p:cNvCxnSpPr/>
          <p:nvPr/>
        </p:nvCxnSpPr>
        <p:spPr>
          <a:xfrm>
            <a:off x="5105400" y="3810000"/>
            <a:ext cx="533400" cy="1588"/>
          </a:xfrm>
          <a:prstGeom prst="straightConnector1">
            <a:avLst/>
          </a:prstGeom>
          <a:ln w="76200">
            <a:solidFill>
              <a:srgbClr val="FF0000"/>
            </a:solidFill>
            <a:tailEnd type="none" w="lg" len="lg"/>
          </a:ln>
        </p:spPr>
        <p:style>
          <a:lnRef idx="1">
            <a:schemeClr val="accent1"/>
          </a:lnRef>
          <a:fillRef idx="0">
            <a:schemeClr val="accent1"/>
          </a:fillRef>
          <a:effectRef idx="0">
            <a:schemeClr val="accent1"/>
          </a:effectRef>
          <a:fontRef idx="minor">
            <a:schemeClr val="tx1"/>
          </a:fontRef>
        </p:style>
      </p:cxnSp>
      <p:cxnSp>
        <p:nvCxnSpPr>
          <p:cNvPr id="30" name="Straight Arrow Connector 29"/>
          <p:cNvCxnSpPr/>
          <p:nvPr/>
        </p:nvCxnSpPr>
        <p:spPr>
          <a:xfrm>
            <a:off x="5867400" y="3810000"/>
            <a:ext cx="228600" cy="1588"/>
          </a:xfrm>
          <a:prstGeom prst="straightConnector1">
            <a:avLst/>
          </a:prstGeom>
          <a:ln w="76200">
            <a:solidFill>
              <a:srgbClr val="FF0000"/>
            </a:solidFill>
            <a:tailEnd type="none" w="lg" len="lg"/>
          </a:ln>
        </p:spPr>
        <p:style>
          <a:lnRef idx="1">
            <a:schemeClr val="accent1"/>
          </a:lnRef>
          <a:fillRef idx="0">
            <a:schemeClr val="accent1"/>
          </a:fillRef>
          <a:effectRef idx="0">
            <a:schemeClr val="accent1"/>
          </a:effectRef>
          <a:fontRef idx="minor">
            <a:schemeClr val="tx1"/>
          </a:fontRef>
        </p:style>
      </p:cxnSp>
      <p:cxnSp>
        <p:nvCxnSpPr>
          <p:cNvPr id="31" name="Straight Arrow Connector 30"/>
          <p:cNvCxnSpPr/>
          <p:nvPr/>
        </p:nvCxnSpPr>
        <p:spPr>
          <a:xfrm>
            <a:off x="6324600" y="3810000"/>
            <a:ext cx="228600" cy="1588"/>
          </a:xfrm>
          <a:prstGeom prst="straightConnector1">
            <a:avLst/>
          </a:prstGeom>
          <a:ln w="76200">
            <a:solidFill>
              <a:srgbClr val="FF0000"/>
            </a:solidFill>
            <a:tailEnd type="none" w="lg" len="lg"/>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2"/>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xit" presetSubtype="0" fill="hold" nodeType="clickEffect">
                                  <p:stCondLst>
                                    <p:cond delay="0"/>
                                  </p:stCondLst>
                                  <p:childTnLst>
                                    <p:set>
                                      <p:cBhvr>
                                        <p:cTn id="12" dur="1" fill="hold">
                                          <p:stCondLst>
                                            <p:cond delay="0"/>
                                          </p:stCondLst>
                                        </p:cTn>
                                        <p:tgtEl>
                                          <p:spTgt spid="10"/>
                                        </p:tgtEl>
                                        <p:attrNameLst>
                                          <p:attrName>style.visibility</p:attrName>
                                        </p:attrNameLst>
                                      </p:cBhvr>
                                      <p:to>
                                        <p:strVal val="hidden"/>
                                      </p:to>
                                    </p:set>
                                  </p:childTnLst>
                                </p:cTn>
                              </p:par>
                              <p:par>
                                <p:cTn id="13" presetID="1" presetClass="exit" presetSubtype="0" fill="hold" nodeType="withEffect">
                                  <p:stCondLst>
                                    <p:cond delay="0"/>
                                  </p:stCondLst>
                                  <p:childTnLst>
                                    <p:set>
                                      <p:cBhvr>
                                        <p:cTn id="14" dur="1" fill="hold">
                                          <p:stCondLst>
                                            <p:cond delay="0"/>
                                          </p:stCondLst>
                                        </p:cTn>
                                        <p:tgtEl>
                                          <p:spTgt spid="22"/>
                                        </p:tgtEl>
                                        <p:attrNameLst>
                                          <p:attrName>style.visibility</p:attrName>
                                        </p:attrNameLst>
                                      </p:cBhvr>
                                      <p:to>
                                        <p:strVal val="hidden"/>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1"/>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25"/>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xit" presetSubtype="0" fill="hold" nodeType="clickEffect">
                                  <p:stCondLst>
                                    <p:cond delay="0"/>
                                  </p:stCondLst>
                                  <p:childTnLst>
                                    <p:set>
                                      <p:cBhvr>
                                        <p:cTn id="24" dur="1" fill="hold">
                                          <p:stCondLst>
                                            <p:cond delay="0"/>
                                          </p:stCondLst>
                                        </p:cTn>
                                        <p:tgtEl>
                                          <p:spTgt spid="11"/>
                                        </p:tgtEl>
                                        <p:attrNameLst>
                                          <p:attrName>style.visibility</p:attrName>
                                        </p:attrNameLst>
                                      </p:cBhvr>
                                      <p:to>
                                        <p:strVal val="hidden"/>
                                      </p:to>
                                    </p:set>
                                  </p:childTnLst>
                                </p:cTn>
                              </p:par>
                              <p:par>
                                <p:cTn id="25" presetID="1" presetClass="exit" presetSubtype="0" fill="hold" nodeType="withEffect">
                                  <p:stCondLst>
                                    <p:cond delay="0"/>
                                  </p:stCondLst>
                                  <p:childTnLst>
                                    <p:set>
                                      <p:cBhvr>
                                        <p:cTn id="26" dur="1" fill="hold">
                                          <p:stCondLst>
                                            <p:cond delay="0"/>
                                          </p:stCondLst>
                                        </p:cTn>
                                        <p:tgtEl>
                                          <p:spTgt spid="25"/>
                                        </p:tgtEl>
                                        <p:attrNameLst>
                                          <p:attrName>style.visibility</p:attrName>
                                        </p:attrNameLst>
                                      </p:cBhvr>
                                      <p:to>
                                        <p:strVal val="hidden"/>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27"/>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19"/>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xit" presetSubtype="0" fill="hold" nodeType="clickEffect">
                                  <p:stCondLst>
                                    <p:cond delay="0"/>
                                  </p:stCondLst>
                                  <p:childTnLst>
                                    <p:set>
                                      <p:cBhvr>
                                        <p:cTn id="36" dur="1" fill="hold">
                                          <p:stCondLst>
                                            <p:cond delay="0"/>
                                          </p:stCondLst>
                                        </p:cTn>
                                        <p:tgtEl>
                                          <p:spTgt spid="27"/>
                                        </p:tgtEl>
                                        <p:attrNameLst>
                                          <p:attrName>style.visibility</p:attrName>
                                        </p:attrNameLst>
                                      </p:cBhvr>
                                      <p:to>
                                        <p:strVal val="hidden"/>
                                      </p:to>
                                    </p:set>
                                  </p:childTnLst>
                                </p:cTn>
                              </p:par>
                              <p:par>
                                <p:cTn id="37" presetID="1" presetClass="exit" presetSubtype="0" fill="hold" nodeType="withEffect">
                                  <p:stCondLst>
                                    <p:cond delay="0"/>
                                  </p:stCondLst>
                                  <p:childTnLst>
                                    <p:set>
                                      <p:cBhvr>
                                        <p:cTn id="38" dur="1" fill="hold">
                                          <p:stCondLst>
                                            <p:cond delay="0"/>
                                          </p:stCondLst>
                                        </p:cTn>
                                        <p:tgtEl>
                                          <p:spTgt spid="19"/>
                                        </p:tgtEl>
                                        <p:attrNameLst>
                                          <p:attrName>style.visibility</p:attrName>
                                        </p:attrNameLst>
                                      </p:cBhvr>
                                      <p:to>
                                        <p:strVal val="hidden"/>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14"/>
                                        </p:tgtEl>
                                        <p:attrNameLst>
                                          <p:attrName>style.visibility</p:attrName>
                                        </p:attrNameLst>
                                      </p:cBhvr>
                                      <p:to>
                                        <p:strVal val="visible"/>
                                      </p:to>
                                    </p:set>
                                  </p:childTnLst>
                                </p:cTn>
                              </p:par>
                              <p:par>
                                <p:cTn id="43" presetID="1" presetClass="entr" presetSubtype="0" fill="hold" nodeType="withEffect">
                                  <p:stCondLst>
                                    <p:cond delay="0"/>
                                  </p:stCondLst>
                                  <p:childTnLst>
                                    <p:set>
                                      <p:cBhvr>
                                        <p:cTn id="44" dur="1" fill="hold">
                                          <p:stCondLst>
                                            <p:cond delay="0"/>
                                          </p:stCondLst>
                                        </p:cTn>
                                        <p:tgtEl>
                                          <p:spTgt spid="30"/>
                                        </p:tgtEl>
                                        <p:attrNameLst>
                                          <p:attrName>style.visibility</p:attrName>
                                        </p:attrNameLst>
                                      </p:cBhvr>
                                      <p:to>
                                        <p:strVal val="visible"/>
                                      </p:to>
                                    </p:set>
                                  </p:childTnLst>
                                </p:cTn>
                              </p:par>
                            </p:childTnLst>
                          </p:cTn>
                        </p:par>
                      </p:childTnLst>
                    </p:cTn>
                  </p:par>
                  <p:par>
                    <p:cTn id="45" fill="hold">
                      <p:stCondLst>
                        <p:cond delay="indefinite"/>
                      </p:stCondLst>
                      <p:childTnLst>
                        <p:par>
                          <p:cTn id="46" fill="hold">
                            <p:stCondLst>
                              <p:cond delay="0"/>
                            </p:stCondLst>
                            <p:childTnLst>
                              <p:par>
                                <p:cTn id="47" presetID="1" presetClass="exit" presetSubtype="0" fill="hold" nodeType="clickEffect">
                                  <p:stCondLst>
                                    <p:cond delay="0"/>
                                  </p:stCondLst>
                                  <p:childTnLst>
                                    <p:set>
                                      <p:cBhvr>
                                        <p:cTn id="48" dur="1" fill="hold">
                                          <p:stCondLst>
                                            <p:cond delay="0"/>
                                          </p:stCondLst>
                                        </p:cTn>
                                        <p:tgtEl>
                                          <p:spTgt spid="14"/>
                                        </p:tgtEl>
                                        <p:attrNameLst>
                                          <p:attrName>style.visibility</p:attrName>
                                        </p:attrNameLst>
                                      </p:cBhvr>
                                      <p:to>
                                        <p:strVal val="hidden"/>
                                      </p:to>
                                    </p:set>
                                  </p:childTnLst>
                                </p:cTn>
                              </p:par>
                              <p:par>
                                <p:cTn id="49" presetID="1" presetClass="exit" presetSubtype="0" fill="hold" nodeType="withEffect">
                                  <p:stCondLst>
                                    <p:cond delay="0"/>
                                  </p:stCondLst>
                                  <p:childTnLst>
                                    <p:set>
                                      <p:cBhvr>
                                        <p:cTn id="50" dur="1" fill="hold">
                                          <p:stCondLst>
                                            <p:cond delay="0"/>
                                          </p:stCondLst>
                                        </p:cTn>
                                        <p:tgtEl>
                                          <p:spTgt spid="30"/>
                                        </p:tgtEl>
                                        <p:attrNameLst>
                                          <p:attrName>style.visibility</p:attrName>
                                        </p:attrNameLst>
                                      </p:cBhvr>
                                      <p:to>
                                        <p:strVal val="hidden"/>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nodeType="clickEffect">
                                  <p:stCondLst>
                                    <p:cond delay="0"/>
                                  </p:stCondLst>
                                  <p:childTnLst>
                                    <p:set>
                                      <p:cBhvr>
                                        <p:cTn id="54" dur="1" fill="hold">
                                          <p:stCondLst>
                                            <p:cond delay="0"/>
                                          </p:stCondLst>
                                        </p:cTn>
                                        <p:tgtEl>
                                          <p:spTgt spid="16"/>
                                        </p:tgtEl>
                                        <p:attrNameLst>
                                          <p:attrName>style.visibility</p:attrName>
                                        </p:attrNameLst>
                                      </p:cBhvr>
                                      <p:to>
                                        <p:strVal val="visible"/>
                                      </p:to>
                                    </p:set>
                                  </p:childTnLst>
                                </p:cTn>
                              </p:par>
                              <p:par>
                                <p:cTn id="55" presetID="1" presetClass="entr" presetSubtype="0" fill="hold" nodeType="withEffect">
                                  <p:stCondLst>
                                    <p:cond delay="0"/>
                                  </p:stCondLst>
                                  <p:childTnLst>
                                    <p:set>
                                      <p:cBhvr>
                                        <p:cTn id="56" dur="1" fill="hold">
                                          <p:stCondLst>
                                            <p:cond delay="0"/>
                                          </p:stCondLst>
                                        </p:cTn>
                                        <p:tgtEl>
                                          <p:spTgt spid="31"/>
                                        </p:tgtEl>
                                        <p:attrNameLst>
                                          <p:attrName>style.visibility</p:attrName>
                                        </p:attrNameLst>
                                      </p:cBhvr>
                                      <p:to>
                                        <p:strVal val="visible"/>
                                      </p:to>
                                    </p:set>
                                  </p:childTnLst>
                                </p:cTn>
                              </p:par>
                            </p:childTnLst>
                          </p:cTn>
                        </p:par>
                      </p:childTnLst>
                    </p:cTn>
                  </p:par>
                  <p:par>
                    <p:cTn id="57" fill="hold">
                      <p:stCondLst>
                        <p:cond delay="indefinite"/>
                      </p:stCondLst>
                      <p:childTnLst>
                        <p:par>
                          <p:cTn id="58" fill="hold">
                            <p:stCondLst>
                              <p:cond delay="0"/>
                            </p:stCondLst>
                            <p:childTnLst>
                              <p:par>
                                <p:cTn id="59" presetID="1" presetClass="exit" presetSubtype="0" fill="hold" nodeType="clickEffect">
                                  <p:stCondLst>
                                    <p:cond delay="0"/>
                                  </p:stCondLst>
                                  <p:childTnLst>
                                    <p:set>
                                      <p:cBhvr>
                                        <p:cTn id="60" dur="1" fill="hold">
                                          <p:stCondLst>
                                            <p:cond delay="0"/>
                                          </p:stCondLst>
                                        </p:cTn>
                                        <p:tgtEl>
                                          <p:spTgt spid="16"/>
                                        </p:tgtEl>
                                        <p:attrNameLst>
                                          <p:attrName>style.visibility</p:attrName>
                                        </p:attrNameLst>
                                      </p:cBhvr>
                                      <p:to>
                                        <p:strVal val="hidden"/>
                                      </p:to>
                                    </p:set>
                                  </p:childTnLst>
                                </p:cTn>
                              </p:par>
                              <p:par>
                                <p:cTn id="61" presetID="1" presetClass="exit" presetSubtype="0" fill="hold" nodeType="withEffect">
                                  <p:stCondLst>
                                    <p:cond delay="0"/>
                                  </p:stCondLst>
                                  <p:childTnLst>
                                    <p:set>
                                      <p:cBhvr>
                                        <p:cTn id="62" dur="1" fill="hold">
                                          <p:stCondLst>
                                            <p:cond delay="0"/>
                                          </p:stCondLst>
                                        </p:cTn>
                                        <p:tgtEl>
                                          <p:spTgt spid="31"/>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183880" cy="1051560"/>
          </a:xfrm>
        </p:spPr>
        <p:txBody>
          <a:bodyPr/>
          <a:lstStyle/>
          <a:p>
            <a:r>
              <a:rPr lang="en-US" dirty="0" smtClean="0"/>
              <a:t>The Six Shifts in Mathematics</a:t>
            </a:r>
            <a:endParaRPr lang="en-US" dirty="0"/>
          </a:p>
        </p:txBody>
      </p:sp>
      <p:sp>
        <p:nvSpPr>
          <p:cNvPr id="3" name="Content Placeholder 2"/>
          <p:cNvSpPr>
            <a:spLocks noGrp="1"/>
          </p:cNvSpPr>
          <p:nvPr>
            <p:ph sz="half" idx="1"/>
          </p:nvPr>
        </p:nvSpPr>
        <p:spPr>
          <a:xfrm>
            <a:off x="1524000" y="1524000"/>
            <a:ext cx="6419848" cy="4389120"/>
          </a:xfrm>
        </p:spPr>
        <p:txBody>
          <a:bodyPr>
            <a:normAutofit/>
          </a:bodyPr>
          <a:lstStyle/>
          <a:p>
            <a:endParaRPr lang="en-US" dirty="0" smtClean="0"/>
          </a:p>
          <a:p>
            <a:r>
              <a:rPr lang="en-US" dirty="0" smtClean="0"/>
              <a:t>Shift One: Focus</a:t>
            </a:r>
          </a:p>
          <a:p>
            <a:r>
              <a:rPr lang="en-US" dirty="0" smtClean="0"/>
              <a:t>Shift Two: Coherence</a:t>
            </a:r>
          </a:p>
          <a:p>
            <a:r>
              <a:rPr lang="en-US" dirty="0" smtClean="0"/>
              <a:t>Shift Three: Deep Understanding </a:t>
            </a:r>
          </a:p>
          <a:p>
            <a:r>
              <a:rPr lang="en-US" dirty="0" smtClean="0"/>
              <a:t>Shift Four: Fluency</a:t>
            </a:r>
          </a:p>
          <a:p>
            <a:r>
              <a:rPr lang="en-US" dirty="0" smtClean="0"/>
              <a:t>Shift Five: Application</a:t>
            </a:r>
          </a:p>
          <a:p>
            <a:r>
              <a:rPr lang="en-US" dirty="0" smtClean="0"/>
              <a:t>Shift Six: Intensity</a:t>
            </a:r>
            <a:endParaRPr lang="en-US"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spect">
  <a:themeElements>
    <a:clrScheme name="Aspect">
      <a:dk1>
        <a:sysClr val="windowText" lastClr="000000"/>
      </a:dk1>
      <a:lt1>
        <a:sysClr val="window" lastClr="FFFFFF"/>
      </a:lt1>
      <a:dk2>
        <a:srgbClr val="323232"/>
      </a:dk2>
      <a:lt2>
        <a:srgbClr val="E3DED1"/>
      </a:lt2>
      <a:accent1>
        <a:srgbClr val="F07F09"/>
      </a:accent1>
      <a:accent2>
        <a:srgbClr val="9F2936"/>
      </a:accent2>
      <a:accent3>
        <a:srgbClr val="1B587C"/>
      </a:accent3>
      <a:accent4>
        <a:srgbClr val="4E8542"/>
      </a:accent4>
      <a:accent5>
        <a:srgbClr val="604878"/>
      </a:accent5>
      <a:accent6>
        <a:srgbClr val="C19859"/>
      </a:accent6>
      <a:hlink>
        <a:srgbClr val="6B9F25"/>
      </a:hlink>
      <a:folHlink>
        <a:srgbClr val="B26B02"/>
      </a:folHlink>
    </a:clrScheme>
    <a:fontScheme name="Aspect">
      <a:maj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ajorFont>
      <a:min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inorFont>
    </a:fontScheme>
    <a:fmtScheme name="Aspect">
      <a:fillStyleLst>
        <a:solidFill>
          <a:schemeClr val="phClr"/>
        </a:solidFill>
        <a:gradFill rotWithShape="1">
          <a:gsLst>
            <a:gs pos="0">
              <a:schemeClr val="phClr">
                <a:tint val="65000"/>
                <a:satMod val="270000"/>
              </a:schemeClr>
            </a:gs>
            <a:gs pos="25000">
              <a:schemeClr val="phClr">
                <a:tint val="60000"/>
                <a:satMod val="300000"/>
              </a:schemeClr>
            </a:gs>
            <a:gs pos="100000">
              <a:schemeClr val="phClr">
                <a:tint val="29000"/>
                <a:satMod val="400000"/>
              </a:schemeClr>
            </a:gs>
          </a:gsLst>
          <a:lin ang="16200000" scaled="1"/>
        </a:gradFill>
        <a:gradFill rotWithShape="1">
          <a:gsLst>
            <a:gs pos="0">
              <a:schemeClr val="phClr">
                <a:shade val="45000"/>
                <a:satMod val="155000"/>
              </a:schemeClr>
            </a:gs>
            <a:gs pos="60000">
              <a:schemeClr val="phClr">
                <a:shade val="95000"/>
                <a:satMod val="150000"/>
              </a:schemeClr>
            </a:gs>
            <a:gs pos="100000">
              <a:schemeClr val="phClr">
                <a:tint val="87000"/>
                <a:satMod val="250000"/>
              </a:schemeClr>
            </a:gs>
          </a:gsLst>
          <a:lin ang="16200000" scaled="0"/>
        </a:gradFill>
      </a:fillStyleLst>
      <a:lnStyleLst>
        <a:ln w="9525" cap="flat" cmpd="sng" algn="ctr">
          <a:solidFill>
            <a:schemeClr val="phClr">
              <a:satMod val="150000"/>
            </a:schemeClr>
          </a:solidFill>
          <a:prstDash val="solid"/>
        </a:ln>
        <a:ln w="42500" cap="flat" cmpd="sng" algn="ctr">
          <a:solidFill>
            <a:schemeClr val="phClr"/>
          </a:solidFill>
          <a:prstDash val="solid"/>
        </a:ln>
        <a:ln w="38100" cap="flat" cmpd="sng" algn="ctr">
          <a:solidFill>
            <a:schemeClr val="phClr"/>
          </a:solidFill>
          <a:prstDash val="solid"/>
        </a:ln>
      </a:lnStyleLst>
      <a:effectStyleLst>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scene3d>
            <a:camera prst="orthographicFront" fov="0">
              <a:rot lat="0" lon="0" rev="0"/>
            </a:camera>
            <a:lightRig rig="contrasting" dir="t">
              <a:rot lat="0" lon="0" rev="12000000"/>
            </a:lightRig>
          </a:scene3d>
          <a:sp3d prstMaterial="powder">
            <a:bevelT h="50800"/>
          </a:sp3d>
        </a:effectStyle>
      </a:effectStyleLst>
      <a:bgFillStyleLst>
        <a:solidFill>
          <a:schemeClr val="phClr"/>
        </a:solidFill>
        <a:gradFill rotWithShape="1">
          <a:gsLst>
            <a:gs pos="0">
              <a:schemeClr val="phClr">
                <a:shade val="35000"/>
                <a:satMod val="150000"/>
              </a:schemeClr>
            </a:gs>
            <a:gs pos="45000">
              <a:schemeClr val="phClr">
                <a:shade val="68000"/>
                <a:satMod val="155000"/>
              </a:schemeClr>
            </a:gs>
            <a:gs pos="100000">
              <a:schemeClr val="phClr">
                <a:tint val="70000"/>
                <a:satMod val="175000"/>
              </a:schemeClr>
            </a:gs>
          </a:gsLst>
          <a:lin ang="16200000" scaled="0"/>
        </a:gradFill>
        <a:blipFill>
          <a:blip xmlns:r="http://schemas.openxmlformats.org/officeDocument/2006/relationships" r:embed="rId1">
            <a:duotone>
              <a:schemeClr val="phClr">
                <a:shade val="800"/>
                <a:satMod val="150000"/>
              </a:schemeClr>
              <a:schemeClr val="phClr">
                <a:tint val="80000"/>
                <a:satMod val="150000"/>
              </a:schemeClr>
            </a:duotone>
          </a:blip>
          <a:tile tx="0" ty="0" sx="75000" sy="7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Aspect</Template>
  <TotalTime>3286</TotalTime>
  <Words>1050</Words>
  <Application>Microsoft Office PowerPoint</Application>
  <PresentationFormat>On-screen Show (4:3)</PresentationFormat>
  <Paragraphs>148</Paragraphs>
  <Slides>15</Slides>
  <Notes>14</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Aspect</vt:lpstr>
      <vt:lpstr>Mathematics Common Core State Standards</vt:lpstr>
      <vt:lpstr>States Adopting the Common Core State Standards</vt:lpstr>
      <vt:lpstr>Partnership for Assessment of Readiness for College and Careers (PARCC)</vt:lpstr>
      <vt:lpstr>What Standards Should I be Teaching? </vt:lpstr>
      <vt:lpstr>What Will Be Tested on Statewide Assessments?</vt:lpstr>
      <vt:lpstr>Slide 6</vt:lpstr>
      <vt:lpstr>CCSS Design and Organization</vt:lpstr>
      <vt:lpstr>Florida’s Design and Organization</vt:lpstr>
      <vt:lpstr>The Six Shifts in Mathematics</vt:lpstr>
      <vt:lpstr>Focusing attention within Number and Operations Similar to Florida’s NGSSS</vt:lpstr>
      <vt:lpstr>Mathematical Practices</vt:lpstr>
      <vt:lpstr>Classroom Tips for Success</vt:lpstr>
      <vt:lpstr>Math Block</vt:lpstr>
      <vt:lpstr>Components of GO Math</vt:lpstr>
      <vt:lpstr>1st Ten Days of Math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Understanding the Shifts in the Common Core State Standards</dc:title>
  <dc:creator>beth</dc:creator>
  <cp:lastModifiedBy>gracem</cp:lastModifiedBy>
  <cp:revision>203</cp:revision>
  <dcterms:created xsi:type="dcterms:W3CDTF">2011-10-17T16:07:25Z</dcterms:created>
  <dcterms:modified xsi:type="dcterms:W3CDTF">2012-08-23T12:15:36Z</dcterms:modified>
</cp:coreProperties>
</file>